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61" r:id="rId4"/>
    <p:sldId id="272" r:id="rId5"/>
    <p:sldId id="263" r:id="rId6"/>
    <p:sldId id="281" r:id="rId7"/>
    <p:sldId id="274" r:id="rId8"/>
    <p:sldId id="292" r:id="rId9"/>
    <p:sldId id="275" r:id="rId10"/>
    <p:sldId id="278" r:id="rId11"/>
    <p:sldId id="282" r:id="rId12"/>
    <p:sldId id="283" r:id="rId13"/>
    <p:sldId id="284" r:id="rId14"/>
    <p:sldId id="285" r:id="rId15"/>
    <p:sldId id="293" r:id="rId16"/>
    <p:sldId id="286" r:id="rId17"/>
    <p:sldId id="287" r:id="rId18"/>
    <p:sldId id="288" r:id="rId19"/>
    <p:sldId id="289" r:id="rId20"/>
    <p:sldId id="270" r:id="rId21"/>
    <p:sldId id="290" r:id="rId22"/>
    <p:sldId id="291" r:id="rId23"/>
    <p:sldId id="271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0"/>
  </p:normalViewPr>
  <p:slideViewPr>
    <p:cSldViewPr snapToGrid="0" snapToObjects="1">
      <p:cViewPr varScale="1">
        <p:scale>
          <a:sx n="104" d="100"/>
          <a:sy n="104" d="100"/>
        </p:scale>
        <p:origin x="13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FCCDCC-4A88-7746-B3D6-51A056CC8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35B9B-D44E-7746-BB5E-8760567555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052CC9-BB9B-3A4C-B914-C71A5D0AEECA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8CF924B-49D0-3740-A4ED-D8CD10F258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9525EC-81D3-6C46-856E-AA6FAB136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AE140-EFB1-3E45-954F-21758248D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9116E-D500-0F46-8172-5AC35997C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2E5C3D-FFA5-664F-AEFC-B036C690E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8073775D-A95F-7A48-9A4A-86622F872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3C0EEAA-D94E-D94B-8A44-BA3B826A2E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D7CE460D-E2C4-5148-8691-8DFF2D6CF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1A416C-A729-0A44-84C2-C068F785E38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AE0289ED-5DB6-8947-925C-E25A580F20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EBAF5F41-F0EE-9749-BA77-6996D4FC95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094EF0B8-1DDD-A742-B1DD-4188B8F5B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341148-923B-6349-BBA1-3E0C636EE3D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5A67BC3A-5055-1949-9B66-C0526C592C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766544E9-E2F2-964A-B46F-68B0C4252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54A78AB9-3995-0A42-988D-F88528EDB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4318B5-24DB-8D47-912C-A500E26ED7A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B277C573-7887-8C4A-8630-FA20EE21A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6AE172B4-05B0-F44C-880D-B7B4A7857A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C6242B1-12D6-9946-9EEF-04D26AA7C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3DA0F3-5C7B-6B47-AB1A-D1BB84E0687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C87A6DAC-467E-DF43-B550-5E1976008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D5D9B8A2-B2F1-CF4B-A08D-2D4AC3229A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D7D3225-6E0B-9E41-B5BA-6D937C3C9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E70C22-4D85-EE45-AC91-992071217B5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D7AF8310-7930-5842-B5EB-9D312E3239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33B23BB-E248-B14D-A0B2-945F1C4819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37CFEB9E-B4B2-BA44-A65D-AB94A2B70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23D18D-1511-0A45-A091-0B4A2B24C6A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827662F-7E1C-5C42-883A-7620B4ABB8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DC344EA3-6DC9-5B42-B7B6-4C4E1079C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43A61FF-65F4-F742-BF1C-ACA21F066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224EE0-79BB-144E-BDC7-8A8F259E0A4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6D61A21E-7D22-2143-BD08-3ED1E0D2F2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377BAB60-C628-7243-AFE6-62DA8D63A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681026B5-86D0-4949-864C-EA173037A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7063D2-20C2-964D-9774-21407852173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E77D5D-5B13-7243-9387-3C25E0761F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312D30A7-BC05-6D40-A67E-9DE2D46CD8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EFA97A01-87CD-1644-9233-8C708C80F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02A69B-C164-334A-AB16-EA5DCB90EAB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C0E3C2D4-9D65-8F47-9CC7-CCFEE5B459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7E0BCF47-5DB0-4141-82A4-CFDF8078E0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0D9F8225-3D3B-744F-8699-218091E54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EDB147-2339-CD42-A9EB-239CEB941D8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3E8A8E-E2A2-3249-9BE4-6AE7EC823792}"/>
              </a:ext>
            </a:extLst>
          </p:cNvPr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0191A-80D1-DF4B-8F98-9955DCC8C854}"/>
              </a:ext>
            </a:extLst>
          </p:cNvPr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2D2D6-95D8-F145-98DF-CFF89A4F06EC}"/>
              </a:ext>
            </a:extLst>
          </p:cNvPr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0A1C2FE8-F465-DA46-96E8-291ADD0E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A59D2-9431-2645-9FB9-47472AF9B3EF}"/>
              </a:ext>
            </a:extLst>
          </p:cNvPr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AEA92D-2C7F-B146-A01D-ADACCE048D06}"/>
              </a:ext>
            </a:extLst>
          </p:cNvPr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B12BB9E-7ADA-2C4C-893C-456FD3CD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6507CEB-62D4-0E4D-91E0-16BCCA334502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D69270C-42E3-EF42-88BE-78DDFCAA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AFE29D-A5D8-164B-B522-224F9554FCEF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10E45-1294-2E42-B6DF-1363FAC8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3D7CE7F-413F-8244-AD83-B74DA77229A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124693-F9DF-E147-B38B-70AE78D621D6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9D08109-AA70-1742-B79D-E234EB4989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2307E06-86EB-DD47-86CB-69EBE58E10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0B400F-ADAC-A946-8EF3-7524F57CD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42D3F6-97DB-BD46-8073-EAC31F42CF45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91F753A-9C64-9940-82F3-050FB9746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2FB95B1-E421-EE43-BC22-50CC93D4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CEAF8B-E8A3-8B47-BBA1-B321C0160968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68F4FB-1F0E-184A-AB10-759CCB02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4994837-D29A-AF43-AC47-47FF4FD4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5B40F8-E137-404C-B57F-A21853287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06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08808-4798-D744-8840-7F4ABA29B7E3}"/>
              </a:ext>
            </a:extLst>
          </p:cNvPr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DC2572C-BAEA-4E42-9417-C86C6593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79AF6A-F5DE-AF47-A4B4-D20007C22BB8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0AFF8A5-21E8-D644-93AA-7D504A8F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2FE194-5A47-9A4D-9BB4-23C576F6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32B803-B2DD-E54C-BD43-BFDE98484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06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72C7DC-0FC9-FC44-9CA3-CE731158F617}"/>
              </a:ext>
            </a:extLst>
          </p:cNvPr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A5240BB-7919-1F4B-B097-C17C2B40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2FBB759-8254-8149-A9DF-76C55FBA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351E0-E7EA-E948-8716-4C375AD64392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FCB9A45-21A3-144C-ABD2-CEA80FCE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34B723-188B-C04A-958D-C26B6CB6C31A}"/>
              </a:ext>
            </a:extLst>
          </p:cNvPr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0328FC4-0D8D-7349-BD08-5469CEDC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3E5A8C8-528A-5941-9D8F-8D09E1AC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14E1C3-0300-A34F-A9CE-90D5A56C4D68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B4757-88F9-1B46-A4CF-8E59C97F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0F6D4CD-21BA-904B-861A-54B05474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99749-5763-C345-B741-7A1F17ACC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39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147AB5-8739-0B44-97C6-D7D93715B7BA}"/>
              </a:ext>
            </a:extLst>
          </p:cNvPr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C789F-EC9E-AB4B-9890-23F50939C33A}"/>
              </a:ext>
            </a:extLst>
          </p:cNvPr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8482AB0-266F-1848-A84C-744E5867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15E5456-C706-7844-9AC7-BA830E6B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AC7A59-6730-204E-AC3C-FE5A1D3A90B9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DC18D37-1683-CB43-A3DC-52D8E9BE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106580C-BD0C-6849-9517-E5858B29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BBB2C7-20BD-2E42-804A-3B5507B17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61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B1A99A-F8C5-D340-8818-FB66E918F358}"/>
              </a:ext>
            </a:extLst>
          </p:cNvPr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E958813-0075-004D-84BE-14550A725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D24BB-D47A-6943-AD06-574B3AE1BCB1}"/>
              </a:ext>
            </a:extLst>
          </p:cNvPr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2A7E239-32D1-964D-B264-66899AB7912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BB0E70-AAA5-A743-9F23-0D13EBCA574C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08328FB-3F18-4244-9961-0942A9809E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2599278-DA5F-8741-AB28-52258681FB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6EAB7-C9D5-C74A-A8B7-BC6D693DA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539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F3025B-B648-BC41-AA03-D70F70D95D90}"/>
              </a:ext>
            </a:extLst>
          </p:cNvPr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14254-5C8B-014B-AF42-1E17C518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2BCD8-72BD-A342-988F-5F92E9E08D62}"/>
              </a:ext>
            </a:extLst>
          </p:cNvPr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788599-6ECB-464D-99EF-1DA6070A14AE}"/>
              </a:ext>
            </a:extLst>
          </p:cNvPr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0B05C69-7964-2E42-AFE4-901B4515DE9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95B077-67F7-E34C-941C-B0C27A8C00EC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3584CF6F-027C-B044-902E-75DEF28CE7C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663814DE-FC2C-A245-810E-2A189D0738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9020A-E31E-3443-B2FD-02488D06F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4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6B9269-8367-934C-9FC4-1257D735C26D}"/>
              </a:ext>
            </a:extLst>
          </p:cNvPr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F9060B-E695-064A-BDDF-D9983FD3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B6B5CDD-4E1D-EC48-94BF-C5D3B6FAA76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AC24F-FA6B-3B4F-93F1-1370FD89AE39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033321F-47DD-524C-8BF5-1D4F846102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2005BEA-0833-0B4F-BD59-774EC4D387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E86C95-9DEF-5446-9FCB-CA65E5361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1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1075D6-1D89-5B46-B40C-83965612B5FE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57C589C-5FE1-504A-A8BF-017B10D07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7558B5-3F07-FF43-B94B-96636406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7C7E14-CF60-804C-9348-4E131821C77F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7ABCAB-DF5F-B940-9CE5-D8C9EE56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8E9800-BF1E-AC4E-B1F4-BB8B7454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A9C4B8-3124-9243-AB86-122F4D05A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79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36938-037D-E040-9BF4-4A24094A53EF}"/>
              </a:ext>
            </a:extLst>
          </p:cNvPr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96CD0D8-BC1A-E749-9DAC-4D9F1178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F90D4-22BB-F043-A8AF-9C67D1383E88}"/>
              </a:ext>
            </a:extLst>
          </p:cNvPr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A96D6-F538-364A-98D1-7B75CC22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BB515F-7AA2-AC40-B249-3437027C714B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B254D6-C9D7-3146-A6A1-DD752E4E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6CF565-036D-3945-A26C-F26988E5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E5328-7741-D54A-AFAA-58FD2B7FF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9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C2A0F5-001A-5942-9806-8A4B1BF90670}"/>
              </a:ext>
            </a:extLst>
          </p:cNvPr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422061F-D3D4-D941-83A4-A5A4B41F876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CF7A703-423A-F547-96A0-3E19B040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BEE537-C29F-ED40-B266-464EDE951656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1EB26F-AEE3-2E4F-8EAC-5AD07446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719529-A1D1-D64E-9A9B-69CBA192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5D1FB5-021E-5C42-B617-1611794DE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23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EB7EE4-C344-4A44-97D7-6AE0FF53911C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44E4A33-0A7A-CC45-BC5E-F63C28BB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2E721D-0A14-914C-A7B7-178AC0EA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990BB7-91AE-0744-8577-A734F7DBD0B8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5FD362-30AC-5940-A7A4-2C4395AF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CDC933-4350-CD43-81D4-495CA3E1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74C153-29FC-B64D-861D-05E325FB7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0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F811B-B795-F344-918E-65EA8894A1AE}"/>
              </a:ext>
            </a:extLst>
          </p:cNvPr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66EDA-2D65-6D4B-AA40-6131CA365720}"/>
              </a:ext>
            </a:extLst>
          </p:cNvPr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C9860-061A-BA47-8F3A-54397DD400E1}"/>
              </a:ext>
            </a:extLst>
          </p:cNvPr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9650A-9B11-794C-A7D8-ABC4212BD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3DD3CD5-7258-4A41-B204-39A685ED8CD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F13C15A-53BE-654A-B625-C0E3749CB8CD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11677E1-BAF8-4441-B8CC-D583B38C05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0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4B28FD-A0FA-7543-9CD2-F55D64F9004F}"/>
              </a:ext>
            </a:extLst>
          </p:cNvPr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6982645-E733-B84C-BF6C-61D551DFB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CC231-7D0C-5342-A8BC-C41C6255E63A}"/>
              </a:ext>
            </a:extLst>
          </p:cNvPr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31CF8A-56AC-9D44-BDAD-BFF67103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E2BF13-E4D9-F84D-B2EC-39D929E28282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99B429-46DD-CD40-9ACD-86D554EF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18B2C9-A10F-E04E-979F-F78BD11C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0F9CC4-ECF6-B847-A389-E5D5C4A31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0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3C2284-94B8-4C48-87DE-4D9B76CEFC8F}"/>
              </a:ext>
            </a:extLst>
          </p:cNvPr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CC044-B9B0-824F-8B9E-A1DB4A2773F0}"/>
              </a:ext>
            </a:extLst>
          </p:cNvPr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DD3F39F-D07C-B54B-A26C-6713CC12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A609DE1-2C75-E747-98D0-0E48499B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5042B8-9A9C-DA4B-A174-B1C6A4D58AA1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43DE2B5-D0A6-1D40-9D9B-965F8071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4D94726-B963-8E47-90ED-18CD0ABB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5A0B85-3DF1-7F4E-AE1B-BAAC487E2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6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EDEC4D-1D03-B94F-8237-4234FF5C6E72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14E88-0491-8A42-AA16-2ABBC9BB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8A1CCC8-76B8-7C43-ABC1-A9CA297C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D356DF-0D7A-ED44-AEAA-88874DFD5A6E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83D5417-5537-D043-BF4B-8FBAB826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87C77C7-564F-9A48-B228-1B9A09D9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C75F00-6376-C74C-9523-4DABE1BA0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5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7C3FEDC8-B114-DB4A-A0B0-0E11223C0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73AF3-471D-4A4F-BCE3-429AF2A02583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060FA0A-B555-1F41-9F32-5ECEC4669E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9C2578-EFE0-B340-A227-9DAD3BB52AAE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08363BB-B64A-614A-8A3A-E73B474A21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BBCC778-3058-B744-A899-C65EAF9D1A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853C2-F7BD-8549-AC31-62841EF1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24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63DA86-0496-3E48-B0B3-B785AB207FF5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4138AD3-A8D6-6E46-ACBB-9EF2BE416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329E910-F1FA-B14B-8E37-E8851144765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C43FBF-8DFD-9E40-8730-5C74F4091211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AE09CCB-36CD-B641-9CD2-52E7194EE1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7D58401-244B-234C-8355-ECEF704738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0B7D4-21B0-2643-A350-07891BEEC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9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2E37A7-F225-C541-9485-97C0C586CA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1A49A8F-D464-EC4B-9B51-E6B0895FE4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AC4D-67B2-9E4E-A842-15AF6BBCB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ECE8DE93-901C-D541-A1BD-62786C9DB989}" type="datetime1">
              <a:rPr lang="en-US" altLang="en-US"/>
              <a:pPr>
                <a:defRPr/>
              </a:pPr>
              <a:t>10/31/18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1D63-7C81-8E43-8AF8-426EF52D9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6C702-E364-5C45-8134-DC0D4FA71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BAC1AC-0990-A049-BAB9-D04169065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  <p:sldLayoutId id="2147484633" r:id="rId13"/>
    <p:sldLayoutId id="2147484634" r:id="rId14"/>
    <p:sldLayoutId id="2147484635" r:id="rId15"/>
    <p:sldLayoutId id="2147484636" r:id="rId16"/>
    <p:sldLayoutId id="2147484637" r:id="rId17"/>
    <p:sldLayoutId id="2147484638" r:id="rId18"/>
    <p:sldLayoutId id="2147484639" r:id="rId19"/>
    <p:sldLayoutId id="214748464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ubtitle 123">
            <a:extLst>
              <a:ext uri="{FF2B5EF4-FFF2-40B4-BE49-F238E27FC236}">
                <a16:creationId xmlns:a16="http://schemas.microsoft.com/office/drawing/2014/main" id="{7E039612-F092-2443-A00A-6A109DF23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325" y="5937250"/>
            <a:ext cx="5730875" cy="749300"/>
          </a:xfrm>
        </p:spPr>
        <p:txBody>
          <a:bodyPr/>
          <a:lstStyle/>
          <a:p>
            <a:pPr algn="r" eaLnBrk="1" hangingPunct="1"/>
            <a:r>
              <a:rPr lang="en-US" altLang="en-US" sz="1800" b="1">
                <a:solidFill>
                  <a:schemeClr val="tx2"/>
                </a:solidFill>
                <a:ea typeface="ＭＳ Ｐゴシック" panose="020B0600070205080204" pitchFamily="34" charset="-128"/>
              </a:rPr>
              <a:t>The Practice of Statistics, 4</a:t>
            </a:r>
            <a:r>
              <a:rPr lang="en-US" altLang="en-US" sz="1800" b="1" baseline="30000">
                <a:solidFill>
                  <a:schemeClr val="tx2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1800" b="1">
                <a:solidFill>
                  <a:schemeClr val="tx2"/>
                </a:solidFill>
                <a:ea typeface="ＭＳ Ｐゴシック" panose="020B0600070205080204" pitchFamily="34" charset="-128"/>
              </a:rPr>
              <a:t> edition – For AP*</a:t>
            </a:r>
          </a:p>
          <a:p>
            <a:pPr algn="r" eaLnBrk="1" hangingPunct="1"/>
            <a:r>
              <a:rPr lang="en-US" altLang="en-US" sz="1600" b="1">
                <a:solidFill>
                  <a:schemeClr val="tx2"/>
                </a:solidFill>
                <a:ea typeface="ＭＳ Ｐゴシック" panose="020B0600070205080204" pitchFamily="34" charset="-128"/>
              </a:rPr>
              <a:t>STARNES, YATES, MOORE</a:t>
            </a:r>
          </a:p>
        </p:txBody>
      </p:sp>
      <p:sp>
        <p:nvSpPr>
          <p:cNvPr id="23555" name="Title 122">
            <a:extLst>
              <a:ext uri="{FF2B5EF4-FFF2-40B4-BE49-F238E27FC236}">
                <a16:creationId xmlns:a16="http://schemas.microsoft.com/office/drawing/2014/main" id="{AB181D7D-8108-6F4B-98D4-10F9F7C2F5F1}"/>
              </a:ext>
            </a:extLst>
          </p:cNvPr>
          <p:cNvSpPr txBox="1">
            <a:spLocks/>
          </p:cNvSpPr>
          <p:nvPr/>
        </p:nvSpPr>
        <p:spPr bwMode="auto">
          <a:xfrm>
            <a:off x="357188" y="4487863"/>
            <a:ext cx="84820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defRPr/>
            </a:pPr>
            <a:r>
              <a:rPr lang="en-US" sz="3000" b="1" dirty="0">
                <a:solidFill>
                  <a:srgbClr val="E81F30"/>
                </a:solidFill>
                <a:latin typeface="+mn-lt"/>
                <a:ea typeface="ＭＳ Ｐゴシック" charset="-128"/>
                <a:cs typeface="ＭＳ Ｐゴシック" charset="-128"/>
              </a:rPr>
              <a:t>Chapter 3: Describing Relationships</a:t>
            </a:r>
          </a:p>
        </p:txBody>
      </p:sp>
      <p:sp>
        <p:nvSpPr>
          <p:cNvPr id="2" name="Subtitle 123">
            <a:extLst>
              <a:ext uri="{FF2B5EF4-FFF2-40B4-BE49-F238E27FC236}">
                <a16:creationId xmlns:a16="http://schemas.microsoft.com/office/drawing/2014/main" id="{5B6CFCE4-0069-D94D-BF01-05AF6C1A9DF9}"/>
              </a:ext>
            </a:extLst>
          </p:cNvPr>
          <p:cNvSpPr txBox="1">
            <a:spLocks/>
          </p:cNvSpPr>
          <p:nvPr/>
        </p:nvSpPr>
        <p:spPr bwMode="auto">
          <a:xfrm>
            <a:off x="357188" y="5084763"/>
            <a:ext cx="84820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E81F30"/>
                </a:solidFill>
              </a:rPr>
              <a:t>Section 3.2</a:t>
            </a:r>
          </a:p>
          <a:p>
            <a:pPr defTabSz="91440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rgbClr val="E81F30"/>
                </a:solidFill>
              </a:rPr>
              <a:t>Least-Squares Regression</a:t>
            </a:r>
            <a:endParaRPr lang="en-US" altLang="en-US" sz="1600" b="1">
              <a:solidFill>
                <a:srgbClr val="E81F3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Vertical Title 1">
            <a:extLst>
              <a:ext uri="{FF2B5EF4-FFF2-40B4-BE49-F238E27FC236}">
                <a16:creationId xmlns:a16="http://schemas.microsoft.com/office/drawing/2014/main" id="{E52171D4-005A-2A44-9574-1DC654BD0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32770" name="Vertical Text Placeholder 2">
            <a:extLst>
              <a:ext uri="{FF2B5EF4-FFF2-40B4-BE49-F238E27FC236}">
                <a16:creationId xmlns:a16="http://schemas.microsoft.com/office/drawing/2014/main" id="{E223FFE4-2F5D-954B-8632-203E8BE78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Least-Squares Regression Line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Different regression lines produce different residuals.  The regression line we want is the one that minimizes the sum of the squared residuals. 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F2FE75-1A99-8F45-A252-44D8CF094292}"/>
              </a:ext>
            </a:extLst>
          </p:cNvPr>
          <p:cNvSpPr txBox="1"/>
          <p:nvPr/>
        </p:nvSpPr>
        <p:spPr>
          <a:xfrm>
            <a:off x="620713" y="2008188"/>
            <a:ext cx="7375525" cy="1154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500" b="1" u="sng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1800"/>
              <a:t>The </a:t>
            </a:r>
            <a:r>
              <a:rPr lang="en-US" altLang="en-US" sz="1800" b="1"/>
              <a:t>least-squares regression line</a:t>
            </a:r>
            <a:r>
              <a:rPr lang="en-US" altLang="en-US" sz="1800"/>
              <a:t> of </a:t>
            </a:r>
            <a:r>
              <a:rPr lang="en-US" altLang="en-US" sz="1800" i="1"/>
              <a:t>y</a:t>
            </a:r>
            <a:r>
              <a:rPr lang="en-US" altLang="en-US" sz="1800"/>
              <a:t> on </a:t>
            </a:r>
            <a:r>
              <a:rPr lang="en-US" altLang="en-US" sz="1800" i="1"/>
              <a:t>x</a:t>
            </a:r>
            <a:r>
              <a:rPr lang="en-US" altLang="en-US" sz="1800"/>
              <a:t> is the line that makes the sum of the squared residuals as small as possible.</a:t>
            </a:r>
          </a:p>
          <a:p>
            <a:pPr eaLnBrk="1" hangingPunct="1">
              <a:defRPr/>
            </a:pPr>
            <a:endParaRPr lang="en-US" altLang="en-US" sz="1000" b="1"/>
          </a:p>
        </p:txBody>
      </p:sp>
      <p:pic>
        <p:nvPicPr>
          <p:cNvPr id="10" name="Picture 9" descr="F3.10.jpg">
            <a:extLst>
              <a:ext uri="{FF2B5EF4-FFF2-40B4-BE49-F238E27FC236}">
                <a16:creationId xmlns:a16="http://schemas.microsoft.com/office/drawing/2014/main" id="{FA6D84FD-74B6-CC4E-9955-313B441B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249613"/>
            <a:ext cx="55387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Vertical Title 1">
            <a:extLst>
              <a:ext uri="{FF2B5EF4-FFF2-40B4-BE49-F238E27FC236}">
                <a16:creationId xmlns:a16="http://schemas.microsoft.com/office/drawing/2014/main" id="{83CC3A28-6D7D-4C4D-A684-220FDD943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34818" name="Vertical Text Placeholder 2">
            <a:extLst>
              <a:ext uri="{FF2B5EF4-FFF2-40B4-BE49-F238E27FC236}">
                <a16:creationId xmlns:a16="http://schemas.microsoft.com/office/drawing/2014/main" id="{F5A4CE2E-BD81-6445-9095-5BEC39260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Least-Squares Regression Line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We can use technology to find the equation of the least-squares regression line.  We can also write it in terms of the means and standard deviations of the two variables and their correlation.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E2C9DA92-C2D9-AC42-B501-C6616CB9ED9A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2281238"/>
            <a:ext cx="7375525" cy="3370262"/>
            <a:chOff x="620713" y="2280886"/>
            <a:chExt cx="7375525" cy="3370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EB601E-9011-914E-AF7F-A002BE2FF369}"/>
                </a:ext>
              </a:extLst>
            </p:cNvPr>
            <p:cNvSpPr txBox="1"/>
            <p:nvPr/>
          </p:nvSpPr>
          <p:spPr>
            <a:xfrm>
              <a:off x="620713" y="2280886"/>
              <a:ext cx="7375525" cy="337015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800" b="1" u="sng">
                  <a:solidFill>
                    <a:srgbClr val="E81F30"/>
                  </a:solidFill>
                </a:rPr>
                <a:t>Definition:</a:t>
              </a:r>
              <a:r>
                <a:rPr lang="en-US" altLang="en-US" sz="1800" b="1"/>
                <a:t> Equation of the least-squares regression line</a:t>
              </a:r>
            </a:p>
            <a:p>
              <a:pPr eaLnBrk="1" hangingPunct="1">
                <a:defRPr/>
              </a:pPr>
              <a:endParaRPr lang="en-US" altLang="en-US" sz="500" b="1" u="sng">
                <a:solidFill>
                  <a:srgbClr val="E81F30"/>
                </a:solidFill>
              </a:endParaRPr>
            </a:p>
            <a:p>
              <a:pPr eaLnBrk="1" hangingPunct="1">
                <a:defRPr/>
              </a:pPr>
              <a:r>
                <a:rPr lang="en-US" altLang="en-US" sz="1800"/>
                <a:t>We have data on an explanatory variable </a:t>
              </a:r>
              <a:r>
                <a:rPr lang="en-US" altLang="en-US" sz="1800" i="1"/>
                <a:t>x</a:t>
              </a:r>
              <a:r>
                <a:rPr lang="en-US" altLang="en-US" sz="1800"/>
                <a:t> and a response variable </a:t>
              </a:r>
              <a:r>
                <a:rPr lang="en-US" altLang="en-US" sz="1800" i="1"/>
                <a:t>y</a:t>
              </a:r>
              <a:r>
                <a:rPr lang="en-US" altLang="en-US" sz="1800"/>
                <a:t> for </a:t>
              </a:r>
              <a:r>
                <a:rPr lang="en-US" altLang="en-US" sz="1800" i="1"/>
                <a:t>n</a:t>
              </a:r>
              <a:r>
                <a:rPr lang="en-US" altLang="en-US" sz="1800"/>
                <a:t> individuals. From the data, calculate the means and standard deviations of the two variables and their correlation. The least squares regression line is the line </a:t>
              </a:r>
              <a:r>
                <a:rPr lang="en-US" altLang="en-US" sz="1800" i="1"/>
                <a:t>ŷ</a:t>
              </a:r>
              <a:r>
                <a:rPr lang="en-US" altLang="en-US" sz="1800"/>
                <a:t> = </a:t>
              </a:r>
              <a:r>
                <a:rPr lang="en-US" altLang="en-US" sz="1800" i="1"/>
                <a:t>a</a:t>
              </a:r>
              <a:r>
                <a:rPr lang="en-US" altLang="en-US" sz="1800"/>
                <a:t> + </a:t>
              </a:r>
              <a:r>
                <a:rPr lang="en-US" altLang="en-US" sz="1800" i="1"/>
                <a:t>bx </a:t>
              </a:r>
              <a:r>
                <a:rPr lang="en-US" altLang="en-US" sz="1800"/>
                <a:t>with </a:t>
              </a:r>
            </a:p>
            <a:p>
              <a:pPr eaLnBrk="1" hangingPunct="1">
                <a:defRPr/>
              </a:pPr>
              <a:endParaRPr lang="en-US" altLang="en-US" sz="1800" b="1"/>
            </a:p>
            <a:p>
              <a:pPr eaLnBrk="1" hangingPunct="1">
                <a:defRPr/>
              </a:pPr>
              <a:r>
                <a:rPr lang="en-US" altLang="en-US" sz="1800" b="1"/>
                <a:t>slope</a:t>
              </a:r>
              <a:r>
                <a:rPr lang="en-US" altLang="en-US" sz="1800"/>
                <a:t>   </a:t>
              </a:r>
            </a:p>
            <a:p>
              <a:pPr eaLnBrk="1" hangingPunct="1">
                <a:defRPr/>
              </a:pPr>
              <a:endParaRPr lang="en-US" altLang="en-US" sz="1800" i="1"/>
            </a:p>
            <a:p>
              <a:pPr eaLnBrk="1" hangingPunct="1">
                <a:defRPr/>
              </a:pPr>
              <a:endParaRPr lang="en-US" altLang="en-US" sz="1800" i="1"/>
            </a:p>
            <a:p>
              <a:pPr eaLnBrk="1" hangingPunct="1">
                <a:defRPr/>
              </a:pPr>
              <a:r>
                <a:rPr lang="en-US" altLang="en-US" sz="1800"/>
                <a:t>and </a:t>
              </a:r>
              <a:r>
                <a:rPr lang="en-US" altLang="en-US" sz="1800" b="1" i="1"/>
                <a:t>y</a:t>
              </a:r>
              <a:r>
                <a:rPr lang="en-US" altLang="en-US" sz="1800" b="1"/>
                <a:t> intercept</a:t>
              </a:r>
              <a:endParaRPr lang="en-US" altLang="en-US" sz="1800"/>
            </a:p>
            <a:p>
              <a:pPr eaLnBrk="1" hangingPunct="1">
                <a:defRPr/>
              </a:pPr>
              <a:r>
                <a:rPr lang="en-US" altLang="en-US" sz="1800"/>
                <a:t> </a:t>
              </a:r>
            </a:p>
            <a:p>
              <a:pPr eaLnBrk="1" hangingPunct="1">
                <a:defRPr/>
              </a:pPr>
              <a:endParaRPr lang="en-US" altLang="en-US" sz="1000" b="1"/>
            </a:p>
          </p:txBody>
        </p:sp>
        <p:graphicFrame>
          <p:nvGraphicFramePr>
            <p:cNvPr id="34821" name="Object 2">
              <a:extLst>
                <a:ext uri="{FF2B5EF4-FFF2-40B4-BE49-F238E27FC236}">
                  <a16:creationId xmlns:a16="http://schemas.microsoft.com/office/drawing/2014/main" id="{DDFADA4F-F3F8-1A4B-BDAD-16A62D681F2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47444" y="3906760"/>
            <a:ext cx="991205" cy="860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3" name="Equation" r:id="rId4" imgW="8204200" imgH="7124700" progId="Equation.3">
                    <p:embed/>
                  </p:oleObj>
                </mc:Choice>
                <mc:Fallback>
                  <p:oleObj name="Equation" r:id="rId4" imgW="8204200" imgH="71247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7444" y="3906760"/>
                          <a:ext cx="991205" cy="860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2" name="Object 3">
              <a:extLst>
                <a:ext uri="{FF2B5EF4-FFF2-40B4-BE49-F238E27FC236}">
                  <a16:creationId xmlns:a16="http://schemas.microsoft.com/office/drawing/2014/main" id="{D11C66DC-229B-DA4C-BF5A-4E5419CF7B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92475" y="5014913"/>
            <a:ext cx="13033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4" name="Equation" r:id="rId6" imgW="8255000" imgH="2311400" progId="Equation.3">
                    <p:embed/>
                  </p:oleObj>
                </mc:Choice>
                <mc:Fallback>
                  <p:oleObj name="Equation" r:id="rId6" imgW="8255000" imgH="23114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2475" y="5014913"/>
                          <a:ext cx="130333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Vertical Title 1">
            <a:extLst>
              <a:ext uri="{FF2B5EF4-FFF2-40B4-BE49-F238E27FC236}">
                <a16:creationId xmlns:a16="http://schemas.microsoft.com/office/drawing/2014/main" id="{BA8A653A-BA32-1547-9051-9245963C3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36866" name="Vertical Text Placeholder 2">
            <a:extLst>
              <a:ext uri="{FF2B5EF4-FFF2-40B4-BE49-F238E27FC236}">
                <a16:creationId xmlns:a16="http://schemas.microsoft.com/office/drawing/2014/main" id="{B145816D-9076-4746-8031-B3DBD71D4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Residual Plots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One of the first principles of data analysis is to look for an overall pattern and for striking departures from the pattern. A regression line describes the overall pattern of a linear relationship between two variables. We see departures from this pattern by looking at the residuals.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A9B3A-DAE9-D84B-984F-FE7477EFEA65}"/>
              </a:ext>
            </a:extLst>
          </p:cNvPr>
          <p:cNvSpPr txBox="1"/>
          <p:nvPr/>
        </p:nvSpPr>
        <p:spPr>
          <a:xfrm>
            <a:off x="620713" y="2540000"/>
            <a:ext cx="7375525" cy="12779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>
                <a:solidFill>
                  <a:srgbClr val="E81F30"/>
                </a:solidFill>
              </a:rPr>
              <a:t>Definition:</a:t>
            </a:r>
            <a:endParaRPr lang="en-US" altLang="en-US" sz="1800" b="1"/>
          </a:p>
          <a:p>
            <a:pPr eaLnBrk="1" hangingPunct="1">
              <a:defRPr/>
            </a:pPr>
            <a:endParaRPr lang="en-US" altLang="en-US" sz="500" b="1" u="sng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1800"/>
              <a:t>A </a:t>
            </a:r>
            <a:r>
              <a:rPr lang="en-US" altLang="en-US" sz="1800" b="1"/>
              <a:t>residual plot</a:t>
            </a:r>
            <a:r>
              <a:rPr lang="en-US" altLang="en-US" sz="1800"/>
              <a:t> is a scatterplot of the residuals against the explanatory variable. Residual plots help us assess how well a regression line fits the data.</a:t>
            </a:r>
            <a:endParaRPr lang="en-US" altLang="en-US" sz="1000" b="1"/>
          </a:p>
        </p:txBody>
      </p:sp>
      <p:pic>
        <p:nvPicPr>
          <p:cNvPr id="8" name="Picture 7" descr="F3.11.jpg">
            <a:extLst>
              <a:ext uri="{FF2B5EF4-FFF2-40B4-BE49-F238E27FC236}">
                <a16:creationId xmlns:a16="http://schemas.microsoft.com/office/drawing/2014/main" id="{BEE09671-200C-FE44-9D39-7EE8C1DC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841750"/>
            <a:ext cx="659447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3D3C78-E219-814F-8B2E-F6F16576260E}"/>
              </a:ext>
            </a:extLst>
          </p:cNvPr>
          <p:cNvSpPr/>
          <p:nvPr/>
        </p:nvSpPr>
        <p:spPr>
          <a:xfrm>
            <a:off x="4419600" y="3841750"/>
            <a:ext cx="3308350" cy="3041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Vertical Title 1">
            <a:extLst>
              <a:ext uri="{FF2B5EF4-FFF2-40B4-BE49-F238E27FC236}">
                <a16:creationId xmlns:a16="http://schemas.microsoft.com/office/drawing/2014/main" id="{C007259D-8C0E-B741-8512-D7614CDE9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38914" name="Vertical Text Placeholder 2">
            <a:extLst>
              <a:ext uri="{FF2B5EF4-FFF2-40B4-BE49-F238E27FC236}">
                <a16:creationId xmlns:a16="http://schemas.microsoft.com/office/drawing/2014/main" id="{5DBC6AC8-66A8-054B-A4CC-04195CA20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Interpreting Residual Plots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A residual plot magnifies the deviations of the points from the line, making it easier to see unusual observations and patterns. </a:t>
            </a:r>
          </a:p>
          <a:p>
            <a:pPr marL="1143000" lvl="3" indent="-457200" eaLnBrk="1" hangingPunct="1">
              <a:buClr>
                <a:srgbClr val="E81F30"/>
              </a:buClr>
              <a:buFont typeface="Arial" panose="020B0604020202020204" pitchFamily="34" charset="0"/>
              <a:buAutoNum type="arabicParenR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residual plot should show no obvious patterns</a:t>
            </a:r>
          </a:p>
          <a:p>
            <a:pPr marL="1143000" lvl="3" indent="-457200" eaLnBrk="1" hangingPunct="1">
              <a:buClr>
                <a:srgbClr val="E81F30"/>
              </a:buClr>
              <a:buFont typeface="Arial" panose="020B0604020202020204" pitchFamily="34" charset="0"/>
              <a:buAutoNum type="arabicParenR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residuals should be relatively small in size.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6A432-F6F2-5C42-8D38-FCB1C46B634C}"/>
              </a:ext>
            </a:extLst>
          </p:cNvPr>
          <p:cNvSpPr txBox="1"/>
          <p:nvPr/>
        </p:nvSpPr>
        <p:spPr>
          <a:xfrm>
            <a:off x="620713" y="4487863"/>
            <a:ext cx="7375525" cy="22621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>
                <a:solidFill>
                  <a:srgbClr val="E81F30"/>
                </a:solidFill>
              </a:rPr>
              <a:t>Definition:</a:t>
            </a:r>
            <a:endParaRPr lang="en-US" altLang="en-US" sz="1800" b="1"/>
          </a:p>
          <a:p>
            <a:pPr eaLnBrk="1" hangingPunct="1">
              <a:defRPr/>
            </a:pPr>
            <a:endParaRPr lang="en-US" altLang="en-US" sz="500" b="1" u="sng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1800"/>
              <a:t>If we use a least-squares regression line to predict the values of a response variable </a:t>
            </a:r>
            <a:r>
              <a:rPr lang="en-US" altLang="en-US" sz="1800" i="1"/>
              <a:t>y</a:t>
            </a:r>
            <a:r>
              <a:rPr lang="en-US" altLang="en-US" sz="1800"/>
              <a:t> from an explanatory variable </a:t>
            </a:r>
            <a:r>
              <a:rPr lang="en-US" altLang="en-US" sz="1800" i="1"/>
              <a:t>x</a:t>
            </a:r>
            <a:r>
              <a:rPr lang="en-US" altLang="en-US" sz="1800"/>
              <a:t>, the </a:t>
            </a:r>
            <a:r>
              <a:rPr lang="en-US" altLang="en-US" sz="1800" b="1"/>
              <a:t>standard deviation of the residuals (s)</a:t>
            </a:r>
            <a:r>
              <a:rPr lang="en-US" altLang="en-US" sz="1800"/>
              <a:t> is given by</a:t>
            </a:r>
          </a:p>
          <a:p>
            <a:pPr eaLnBrk="1" hangingPunct="1">
              <a:defRPr/>
            </a:pPr>
            <a:endParaRPr lang="en-US" altLang="en-US" sz="1800"/>
          </a:p>
          <a:p>
            <a:pPr eaLnBrk="1" hangingPunct="1">
              <a:defRPr/>
            </a:pPr>
            <a:endParaRPr lang="en-US" altLang="en-US" sz="1800"/>
          </a:p>
          <a:p>
            <a:pPr eaLnBrk="1" hangingPunct="1">
              <a:defRPr/>
            </a:pPr>
            <a:endParaRPr lang="en-US" altLang="en-US" sz="1800"/>
          </a:p>
          <a:p>
            <a:pPr eaLnBrk="1" hangingPunct="1">
              <a:defRPr/>
            </a:pPr>
            <a:endParaRPr lang="en-US" altLang="en-US" sz="1000" b="1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287B52E-7D98-F54C-B9A4-8CB7E67413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7100" y="5784850"/>
          <a:ext cx="40417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4" imgW="8585200" imgH="1930400" progId="Equation.3">
                  <p:embed/>
                </p:oleObj>
              </mc:Choice>
              <mc:Fallback>
                <p:oleObj name="Equation" r:id="rId4" imgW="8585200" imgH="1930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5784850"/>
                        <a:ext cx="40417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F3.12a.jpg">
            <a:extLst>
              <a:ext uri="{FF2B5EF4-FFF2-40B4-BE49-F238E27FC236}">
                <a16:creationId xmlns:a16="http://schemas.microsoft.com/office/drawing/2014/main" id="{7E8BCCF7-EBE0-CF49-AC8B-70FEF8298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98738"/>
            <a:ext cx="21510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3.12b.jpg">
            <a:extLst>
              <a:ext uri="{FF2B5EF4-FFF2-40B4-BE49-F238E27FC236}">
                <a16:creationId xmlns:a16="http://schemas.microsoft.com/office/drawing/2014/main" id="{AE2D6436-B43D-E845-A3AA-862CB5FA71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625725"/>
            <a:ext cx="23114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2D7E05A-326A-574C-A7CF-C6383E5A2BF2}"/>
              </a:ext>
            </a:extLst>
          </p:cNvPr>
          <p:cNvSpPr/>
          <p:nvPr/>
        </p:nvSpPr>
        <p:spPr>
          <a:xfrm>
            <a:off x="2615258" y="2694995"/>
            <a:ext cx="3069580" cy="1546371"/>
          </a:xfrm>
          <a:prstGeom prst="leftRightArrow">
            <a:avLst>
              <a:gd name="adj1" fmla="val 60453"/>
              <a:gd name="adj2" fmla="val 3432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>
                <a:solidFill>
                  <a:srgbClr val="000000"/>
                </a:solidFill>
              </a:rPr>
              <a:t>Pattern in residuals</a:t>
            </a:r>
          </a:p>
          <a:p>
            <a:pPr algn="ctr" eaLnBrk="1" hangingPunct="1">
              <a:defRPr/>
            </a:pPr>
            <a:r>
              <a:rPr lang="en-US" altLang="en-US" sz="1800" b="1">
                <a:solidFill>
                  <a:srgbClr val="000000"/>
                </a:solidFill>
              </a:rPr>
              <a:t>Linear model not appropriate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Vertical Title 1">
            <a:extLst>
              <a:ext uri="{FF2B5EF4-FFF2-40B4-BE49-F238E27FC236}">
                <a16:creationId xmlns:a16="http://schemas.microsoft.com/office/drawing/2014/main" id="{6814E7AB-F40D-244C-8380-F336C40A2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40962" name="Vertical Text Placeholder 2">
            <a:extLst>
              <a:ext uri="{FF2B5EF4-FFF2-40B4-BE49-F238E27FC236}">
                <a16:creationId xmlns:a16="http://schemas.microsoft.com/office/drawing/2014/main" id="{D717119A-0E1F-D24C-B34B-3A02C1156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The Role of </a:t>
            </a:r>
            <a:r>
              <a:rPr lang="en-US" altLang="en-US" sz="2400" b="1" i="1">
                <a:solidFill>
                  <a:srgbClr val="00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400" b="1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 in Regression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standard deviation of the residuals gives us a numerical estimate of the average size of our prediction errors. There is another numerical quantity that tells us how well the least-squares regression line predicts values of the response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BAAEFF16-504E-1547-BA6D-0EC840FB2102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2947988"/>
            <a:ext cx="7375525" cy="3646487"/>
            <a:chOff x="620713" y="2947988"/>
            <a:chExt cx="7375525" cy="3647153"/>
          </a:xfrm>
        </p:grpSpPr>
        <p:grpSp>
          <p:nvGrpSpPr>
            <p:cNvPr id="40964" name="Group 12">
              <a:extLst>
                <a:ext uri="{FF2B5EF4-FFF2-40B4-BE49-F238E27FC236}">
                  <a16:creationId xmlns:a16="http://schemas.microsoft.com/office/drawing/2014/main" id="{BF7D43E6-6B73-6E41-AA86-2D5866B88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713" y="2947988"/>
              <a:ext cx="7375525" cy="3647153"/>
              <a:chOff x="620713" y="2540002"/>
              <a:chExt cx="7375525" cy="36484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7190E1-E225-6249-A9C3-731616AC7D0D}"/>
                  </a:ext>
                </a:extLst>
              </p:cNvPr>
              <p:cNvSpPr txBox="1"/>
              <p:nvPr/>
            </p:nvSpPr>
            <p:spPr>
              <a:xfrm>
                <a:off x="620713" y="2540002"/>
                <a:ext cx="7375525" cy="36484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sz="1800" b="1" u="sng">
                    <a:solidFill>
                      <a:srgbClr val="E81F30"/>
                    </a:solidFill>
                  </a:rPr>
                  <a:t>Definition:</a:t>
                </a:r>
                <a:endParaRPr lang="en-US" altLang="en-US" sz="1800" b="1"/>
              </a:p>
              <a:p>
                <a:pPr eaLnBrk="1" hangingPunct="1">
                  <a:defRPr/>
                </a:pPr>
                <a:endParaRPr lang="en-US" altLang="en-US" sz="500" b="1" u="sng">
                  <a:solidFill>
                    <a:srgbClr val="E81F30"/>
                  </a:solidFill>
                </a:endParaRPr>
              </a:p>
              <a:p>
                <a:pPr eaLnBrk="1" hangingPunct="1">
                  <a:defRPr/>
                </a:pPr>
                <a:r>
                  <a:rPr lang="en-US" altLang="en-US" sz="1800"/>
                  <a:t>The </a:t>
                </a:r>
                <a:r>
                  <a:rPr lang="en-US" altLang="en-US" sz="1800" b="1"/>
                  <a:t>coefficient of determination </a:t>
                </a:r>
                <a:r>
                  <a:rPr lang="en-US" altLang="en-US" sz="1800" b="1" i="1"/>
                  <a:t>r</a:t>
                </a:r>
                <a:r>
                  <a:rPr lang="en-US" altLang="en-US" sz="1800" b="1" baseline="30000"/>
                  <a:t>2</a:t>
                </a:r>
                <a:r>
                  <a:rPr lang="en-US" altLang="en-US" sz="1800"/>
                  <a:t> is the fraction of the variation in the values of </a:t>
                </a:r>
                <a:r>
                  <a:rPr lang="en-US" altLang="en-US" sz="1800" i="1"/>
                  <a:t>y</a:t>
                </a:r>
                <a:r>
                  <a:rPr lang="en-US" altLang="en-US" sz="1800"/>
                  <a:t> that is accounted for by the least-squares regression line of </a:t>
                </a:r>
                <a:r>
                  <a:rPr lang="en-US" altLang="en-US" sz="1800" i="1"/>
                  <a:t>y</a:t>
                </a:r>
                <a:r>
                  <a:rPr lang="en-US" altLang="en-US" sz="1800"/>
                  <a:t> on </a:t>
                </a:r>
                <a:r>
                  <a:rPr lang="en-US" altLang="en-US" sz="1800" i="1"/>
                  <a:t>x</a:t>
                </a:r>
                <a:r>
                  <a:rPr lang="en-US" altLang="en-US" sz="1800"/>
                  <a:t>. We can calculate </a:t>
                </a:r>
                <a:r>
                  <a:rPr lang="en-US" altLang="en-US" sz="1800" i="1"/>
                  <a:t>r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using the following formula:</a:t>
                </a:r>
              </a:p>
              <a:p>
                <a:pPr eaLnBrk="1" hangingPunct="1">
                  <a:defRPr/>
                </a:pPr>
                <a:endParaRPr lang="en-US" altLang="en-US" sz="1800"/>
              </a:p>
              <a:p>
                <a:pPr eaLnBrk="1" hangingPunct="1">
                  <a:defRPr/>
                </a:pPr>
                <a:endParaRPr lang="en-US" altLang="en-US" sz="1800"/>
              </a:p>
              <a:p>
                <a:pPr eaLnBrk="1" hangingPunct="1">
                  <a:defRPr/>
                </a:pPr>
                <a:endParaRPr lang="en-US" altLang="en-US" sz="1800"/>
              </a:p>
              <a:p>
                <a:pPr eaLnBrk="1" hangingPunct="1">
                  <a:defRPr/>
                </a:pPr>
                <a:r>
                  <a:rPr lang="en-US" altLang="en-US" sz="1800"/>
                  <a:t>where</a:t>
                </a:r>
              </a:p>
              <a:p>
                <a:pPr eaLnBrk="1" hangingPunct="1">
                  <a:defRPr/>
                </a:pPr>
                <a:endParaRPr lang="en-US" altLang="en-US" sz="1800"/>
              </a:p>
              <a:p>
                <a:pPr eaLnBrk="1" hangingPunct="1">
                  <a:defRPr/>
                </a:pPr>
                <a:endParaRPr lang="en-US" altLang="en-US" sz="1800"/>
              </a:p>
              <a:p>
                <a:pPr eaLnBrk="1" hangingPunct="1">
                  <a:defRPr/>
                </a:pPr>
                <a:r>
                  <a:rPr lang="en-US" altLang="en-US" sz="1800"/>
                  <a:t>and</a:t>
                </a:r>
              </a:p>
              <a:p>
                <a:pPr eaLnBrk="1" hangingPunct="1">
                  <a:defRPr/>
                </a:pPr>
                <a:r>
                  <a:rPr lang="en-US" altLang="en-US" sz="1800"/>
                  <a:t> </a:t>
                </a:r>
              </a:p>
              <a:p>
                <a:pPr eaLnBrk="1" hangingPunct="1">
                  <a:defRPr/>
                </a:pPr>
                <a:endParaRPr lang="en-US" altLang="en-US" sz="1000" b="1"/>
              </a:p>
            </p:txBody>
          </p:sp>
          <p:graphicFrame>
            <p:nvGraphicFramePr>
              <p:cNvPr id="40968" name="Object 2">
                <a:extLst>
                  <a:ext uri="{FF2B5EF4-FFF2-40B4-BE49-F238E27FC236}">
                    <a16:creationId xmlns:a16="http://schemas.microsoft.com/office/drawing/2014/main" id="{D9B4626C-E0EA-BA42-A965-6D6B949CECA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87660" y="3846285"/>
              <a:ext cx="1318798" cy="6168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69" name="Equation" r:id="rId4" imgW="8661400" imgH="4051300" progId="Equation.3">
                      <p:embed/>
                    </p:oleObj>
                  </mc:Choice>
                  <mc:Fallback>
                    <p:oleObj name="Equation" r:id="rId4" imgW="8661400" imgH="40513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7660" y="3846285"/>
                            <a:ext cx="1318798" cy="6168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965" name="Object 3">
              <a:extLst>
                <a:ext uri="{FF2B5EF4-FFF2-40B4-BE49-F238E27FC236}">
                  <a16:creationId xmlns:a16="http://schemas.microsoft.com/office/drawing/2014/main" id="{ABD0D47C-2145-0347-BD6C-55F0315E31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5221" y="4979523"/>
            <a:ext cx="23114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0" name="Equation" r:id="rId6" imgW="9245600" imgH="2032000" progId="Equation.3">
                    <p:embed/>
                  </p:oleObj>
                </mc:Choice>
                <mc:Fallback>
                  <p:oleObj name="Equation" r:id="rId6" imgW="9245600" imgH="20320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221" y="4979523"/>
                          <a:ext cx="23114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6" name="Object 4">
              <a:extLst>
                <a:ext uri="{FF2B5EF4-FFF2-40B4-BE49-F238E27FC236}">
                  <a16:creationId xmlns:a16="http://schemas.microsoft.com/office/drawing/2014/main" id="{4CFD76B8-E491-1540-A617-C6FDDB2D94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5221" y="5872163"/>
            <a:ext cx="2235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1" name="Equation" r:id="rId8" imgW="8940800" imgH="2032000" progId="Equation.3">
                    <p:embed/>
                  </p:oleObj>
                </mc:Choice>
                <mc:Fallback>
                  <p:oleObj name="Equation" r:id="rId8" imgW="8940800" imgH="20320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221" y="5872163"/>
                          <a:ext cx="2235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Vertical Title 1">
            <a:extLst>
              <a:ext uri="{FF2B5EF4-FFF2-40B4-BE49-F238E27FC236}">
                <a16:creationId xmlns:a16="http://schemas.microsoft.com/office/drawing/2014/main" id="{743EDC9D-D22B-154F-85D3-8E06AB0CE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43010" name="Vertical Text Placeholder 2">
            <a:extLst>
              <a:ext uri="{FF2B5EF4-FFF2-40B4-BE49-F238E27FC236}">
                <a16:creationId xmlns:a16="http://schemas.microsoft.com/office/drawing/2014/main" id="{922007D6-5547-4343-8DF4-F80726C75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2990057" y="-2008981"/>
            <a:ext cx="2636837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The Role of </a:t>
            </a:r>
            <a:r>
              <a:rPr lang="en-US" altLang="en-US" sz="2400" b="1" i="1">
                <a:solidFill>
                  <a:srgbClr val="00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400" b="1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 in Regression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i="1">
                <a:solidFill>
                  <a:srgbClr val="000000"/>
                </a:solidFill>
                <a:ea typeface="ＭＳ Ｐゴシック" panose="020B0600070205080204" pitchFamily="34" charset="-128"/>
              </a:rPr>
              <a:t>r </a:t>
            </a:r>
            <a:r>
              <a:rPr lang="en-US" altLang="en-US" sz="2000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2 </a:t>
            </a: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tells us how much better the LSRL does at predicting values of </a:t>
            </a:r>
            <a:r>
              <a:rPr lang="en-US" altLang="en-US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 than simply guessing the mean </a:t>
            </a:r>
            <a:r>
              <a:rPr lang="en-US" altLang="en-US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 for each value in the dataset. Consider the example on page 179.  If we needed to predict a backpack weight for a new hiker, but didn’t know each hikers weight, we could use the average backpack weight as our prediction.</a:t>
            </a:r>
            <a:endParaRPr lang="en-US" altLang="en-US" sz="20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" name="Picture 10" descr="F3.15.jpg">
            <a:extLst>
              <a:ext uri="{FF2B5EF4-FFF2-40B4-BE49-F238E27FC236}">
                <a16:creationId xmlns:a16="http://schemas.microsoft.com/office/drawing/2014/main" id="{B21B632B-7985-B34C-93EE-F3401BF70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357438"/>
            <a:ext cx="4394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">
            <a:extLst>
              <a:ext uri="{FF2B5EF4-FFF2-40B4-BE49-F238E27FC236}">
                <a16:creationId xmlns:a16="http://schemas.microsoft.com/office/drawing/2014/main" id="{E78044AD-786E-184F-AC86-FB5CD9611E25}"/>
              </a:ext>
            </a:extLst>
          </p:cNvPr>
          <p:cNvGrpSpPr>
            <a:grpSpLocks/>
          </p:cNvGrpSpPr>
          <p:nvPr/>
        </p:nvGrpSpPr>
        <p:grpSpPr bwMode="auto">
          <a:xfrm>
            <a:off x="138113" y="2790825"/>
            <a:ext cx="3763962" cy="4032250"/>
            <a:chOff x="138545" y="2791436"/>
            <a:chExt cx="3763819" cy="4031594"/>
          </a:xfrm>
        </p:grpSpPr>
        <p:pic>
          <p:nvPicPr>
            <p:cNvPr id="43018" name="Picture 11" descr="F3.16a.jpg">
              <a:extLst>
                <a:ext uri="{FF2B5EF4-FFF2-40B4-BE49-F238E27FC236}">
                  <a16:creationId xmlns:a16="http://schemas.microsoft.com/office/drawing/2014/main" id="{B9FEE62A-0AFF-BC43-AB7B-31271DF3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45" y="2791436"/>
              <a:ext cx="3556000" cy="282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9" name="TextBox 13">
              <a:extLst>
                <a:ext uri="{FF2B5EF4-FFF2-40B4-BE49-F238E27FC236}">
                  <a16:creationId xmlns:a16="http://schemas.microsoft.com/office/drawing/2014/main" id="{B1A363F3-CB36-5D4F-9FCB-E1876CE32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09" y="5622701"/>
              <a:ext cx="37091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If we use the mean backpack weight as our prediction, the sum of the squared residuals is 83.87.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SST = 83.87 </a:t>
              </a:r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96DB2157-FCD3-3749-B57C-A817E2C03F82}"/>
              </a:ext>
            </a:extLst>
          </p:cNvPr>
          <p:cNvGrpSpPr>
            <a:grpSpLocks/>
          </p:cNvGrpSpPr>
          <p:nvPr/>
        </p:nvGrpSpPr>
        <p:grpSpPr bwMode="auto">
          <a:xfrm>
            <a:off x="4287838" y="2790825"/>
            <a:ext cx="3708400" cy="4025900"/>
            <a:chOff x="4031674" y="2768346"/>
            <a:chExt cx="3709155" cy="4025509"/>
          </a:xfrm>
        </p:grpSpPr>
        <p:pic>
          <p:nvPicPr>
            <p:cNvPr id="43016" name="Picture 12" descr="F3.16b.jpg">
              <a:extLst>
                <a:ext uri="{FF2B5EF4-FFF2-40B4-BE49-F238E27FC236}">
                  <a16:creationId xmlns:a16="http://schemas.microsoft.com/office/drawing/2014/main" id="{39B1348F-D632-2E40-86D1-71BC18777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74" y="2768346"/>
              <a:ext cx="3678620" cy="282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7" name="TextBox 14">
              <a:extLst>
                <a:ext uri="{FF2B5EF4-FFF2-40B4-BE49-F238E27FC236}">
                  <a16:creationId xmlns:a16="http://schemas.microsoft.com/office/drawing/2014/main" id="{BF51C1DC-C00E-5449-98B4-DF43FECC9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1674" y="5593526"/>
              <a:ext cx="37091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If we use the LSRL to make our predictions, the sum of the squared residuals is 30.90.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SSE = 30.90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4EB3254-FFA1-944C-9956-1D157FAE2C3E}"/>
              </a:ext>
            </a:extLst>
          </p:cNvPr>
          <p:cNvSpPr txBox="1"/>
          <p:nvPr/>
        </p:nvSpPr>
        <p:spPr>
          <a:xfrm>
            <a:off x="69850" y="5040313"/>
            <a:ext cx="4078288" cy="1754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/>
              <a:t>SSE/SST = 30.97/83.87</a:t>
            </a:r>
          </a:p>
          <a:p>
            <a:pPr eaLnBrk="1" hangingPunct="1">
              <a:defRPr/>
            </a:pPr>
            <a:r>
              <a:rPr lang="en-US" b="1" dirty="0"/>
              <a:t>SSE/SST = 0.368</a:t>
            </a:r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Therefore, 36.8% of the variation in pack weight is </a:t>
            </a:r>
            <a:r>
              <a:rPr lang="en-US" b="1" i="1" dirty="0"/>
              <a:t>unaccounted for</a:t>
            </a:r>
            <a:r>
              <a:rPr lang="en-US" b="1" dirty="0"/>
              <a:t> by the least-squares regression line.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629675-A8EE-6047-A82E-D985DE9A19DE}"/>
              </a:ext>
            </a:extLst>
          </p:cNvPr>
          <p:cNvSpPr txBox="1"/>
          <p:nvPr/>
        </p:nvSpPr>
        <p:spPr>
          <a:xfrm>
            <a:off x="4240213" y="5045075"/>
            <a:ext cx="4857750" cy="1754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>
                <a:solidFill>
                  <a:srgbClr val="000000"/>
                </a:solidFill>
              </a:rPr>
              <a:t>1 – SSE/SST = 1 – 30.97/83.87</a:t>
            </a:r>
          </a:p>
          <a:p>
            <a:pPr eaLnBrk="1" hangingPunct="1">
              <a:defRPr/>
            </a:pPr>
            <a:r>
              <a:rPr lang="en-US" altLang="en-US" sz="1800" b="1" i="1">
                <a:solidFill>
                  <a:srgbClr val="000000"/>
                </a:solidFill>
              </a:rPr>
              <a:t>r</a:t>
            </a:r>
            <a:r>
              <a:rPr lang="en-US" altLang="en-US" sz="1800" b="1" baseline="30000">
                <a:solidFill>
                  <a:srgbClr val="000000"/>
                </a:solidFill>
              </a:rPr>
              <a:t>2</a:t>
            </a:r>
            <a:r>
              <a:rPr lang="en-US" altLang="en-US" sz="1800" b="1">
                <a:solidFill>
                  <a:srgbClr val="000000"/>
                </a:solidFill>
              </a:rPr>
              <a:t> = 0.632</a:t>
            </a:r>
          </a:p>
          <a:p>
            <a:pPr eaLnBrk="1" hangingPunct="1">
              <a:defRPr/>
            </a:pPr>
            <a:endParaRPr lang="en-US" altLang="en-US" sz="1800" b="1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1800" b="1">
                <a:solidFill>
                  <a:srgbClr val="000000"/>
                </a:solidFill>
              </a:rPr>
              <a:t>63.2 % of the variation in backpack weight is accounted for by the linear model relating pack weight to body weight.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3.17.jpg">
            <a:extLst>
              <a:ext uri="{FF2B5EF4-FFF2-40B4-BE49-F238E27FC236}">
                <a16:creationId xmlns:a16="http://schemas.microsoft.com/office/drawing/2014/main" id="{FD59DBA7-4AF2-2E4C-B176-203072E3D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263"/>
            <a:ext cx="89249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Vertical Text Placeholder 2">
            <a:extLst>
              <a:ext uri="{FF2B5EF4-FFF2-40B4-BE49-F238E27FC236}">
                <a16:creationId xmlns:a16="http://schemas.microsoft.com/office/drawing/2014/main" id="{94572F26-EAA3-3A4A-A95E-97B84CCD3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2629695" y="-1648619"/>
            <a:ext cx="3357562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Interpreting Computer Regression Output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A number of statistical software packages produce similar regression output. Be sure you can locate </a:t>
            </a:r>
          </a:p>
          <a:p>
            <a:pPr lvl="2" eaLnBrk="1" hangingPunct="1">
              <a:buClr>
                <a:srgbClr val="E81F30"/>
              </a:buClr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slope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,	</a:t>
            </a:r>
          </a:p>
          <a:p>
            <a:pPr lvl="2" eaLnBrk="1" hangingPunct="1">
              <a:buClr>
                <a:srgbClr val="E81F30"/>
              </a:buClr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intercept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, </a:t>
            </a:r>
          </a:p>
          <a:p>
            <a:pPr lvl="2" eaLnBrk="1" hangingPunct="1">
              <a:buClr>
                <a:srgbClr val="E81F30"/>
              </a:buClr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and the values of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000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8F4DE0-3B60-754F-8930-D8D6A58A80AE}"/>
              </a:ext>
            </a:extLst>
          </p:cNvPr>
          <p:cNvSpPr/>
          <p:nvPr/>
        </p:nvSpPr>
        <p:spPr>
          <a:xfrm>
            <a:off x="4419600" y="3086100"/>
            <a:ext cx="4724400" cy="30400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060" name="Vertical Title 1">
            <a:extLst>
              <a:ext uri="{FF2B5EF4-FFF2-40B4-BE49-F238E27FC236}">
                <a16:creationId xmlns:a16="http://schemas.microsoft.com/office/drawing/2014/main" id="{D60CB235-BE99-EA41-A1A6-7E4A86D19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Vertical Title 1">
            <a:extLst>
              <a:ext uri="{FF2B5EF4-FFF2-40B4-BE49-F238E27FC236}">
                <a16:creationId xmlns:a16="http://schemas.microsoft.com/office/drawing/2014/main" id="{C1CB7A07-B466-B14A-9218-CBDB9A24D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47106" name="Vertical Text Placeholder 2">
            <a:extLst>
              <a:ext uri="{FF2B5EF4-FFF2-40B4-BE49-F238E27FC236}">
                <a16:creationId xmlns:a16="http://schemas.microsoft.com/office/drawing/2014/main" id="{05858250-0C00-174C-897C-088180F8A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419476" y="-2438400"/>
            <a:ext cx="1778000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Wisdom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are powerful tools for describing the relationship between two variables. When you use these tools, be aware of their limitations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44415-6B8C-3749-9E31-EA87DB25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324100"/>
            <a:ext cx="7777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1</a:t>
            </a:r>
            <a:r>
              <a:rPr lang="en-US" altLang="en-US">
                <a:solidFill>
                  <a:schemeClr val="tx1"/>
                </a:solidFill>
              </a:rPr>
              <a:t>. The distinction between explanatory and response variables is important in regression.</a:t>
            </a:r>
          </a:p>
        </p:txBody>
      </p:sp>
      <p:pic>
        <p:nvPicPr>
          <p:cNvPr id="6" name="Picture 5" descr="F3.18a.jpg">
            <a:extLst>
              <a:ext uri="{FF2B5EF4-FFF2-40B4-BE49-F238E27FC236}">
                <a16:creationId xmlns:a16="http://schemas.microsoft.com/office/drawing/2014/main" id="{E61A06A1-F2E2-554B-88A2-839D56D6E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454400"/>
            <a:ext cx="39560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3.18b.jpg">
            <a:extLst>
              <a:ext uri="{FF2B5EF4-FFF2-40B4-BE49-F238E27FC236}">
                <a16:creationId xmlns:a16="http://schemas.microsoft.com/office/drawing/2014/main" id="{B32B2C3D-7FC3-0846-B6CE-7EC518FF2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454400"/>
            <a:ext cx="37719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Vertical Title 1">
            <a:extLst>
              <a:ext uri="{FF2B5EF4-FFF2-40B4-BE49-F238E27FC236}">
                <a16:creationId xmlns:a16="http://schemas.microsoft.com/office/drawing/2014/main" id="{7B3AEE43-462E-5B4E-B5D7-88E5A5188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49154" name="Vertical Text Placeholder 2">
            <a:extLst>
              <a:ext uri="{FF2B5EF4-FFF2-40B4-BE49-F238E27FC236}">
                <a16:creationId xmlns:a16="http://schemas.microsoft.com/office/drawing/2014/main" id="{EC40CF4A-13F8-C645-80F2-B4A84269F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419476" y="-2438400"/>
            <a:ext cx="1778000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Wisdom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9155" name="TextBox 4">
            <a:extLst>
              <a:ext uri="{FF2B5EF4-FFF2-40B4-BE49-F238E27FC236}">
                <a16:creationId xmlns:a16="http://schemas.microsoft.com/office/drawing/2014/main" id="{AB553A3C-2E9F-FE42-B4AD-2ECD7607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954088"/>
            <a:ext cx="793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. Correlation and regression lines describe only linear relationships.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EF373-6B6F-1A4F-BD46-CFE1B9686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630363"/>
            <a:ext cx="7761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3</a:t>
            </a:r>
            <a:r>
              <a:rPr lang="en-US" altLang="en-US">
                <a:solidFill>
                  <a:schemeClr val="tx1"/>
                </a:solidFill>
              </a:rPr>
              <a:t>. Correlation and least-squares regression lines are not resistant.</a:t>
            </a:r>
          </a:p>
        </p:txBody>
      </p:sp>
      <p:pic>
        <p:nvPicPr>
          <p:cNvPr id="9" name="Picture 8" descr="F3.19.jpg">
            <a:extLst>
              <a:ext uri="{FF2B5EF4-FFF2-40B4-BE49-F238E27FC236}">
                <a16:creationId xmlns:a16="http://schemas.microsoft.com/office/drawing/2014/main" id="{73B9AA17-1967-3F4D-98A7-2AB124002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500313"/>
            <a:ext cx="753745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3.20.jpg">
            <a:extLst>
              <a:ext uri="{FF2B5EF4-FFF2-40B4-BE49-F238E27FC236}">
                <a16:creationId xmlns:a16="http://schemas.microsoft.com/office/drawing/2014/main" id="{6B1F8B24-96A5-4247-B76A-EC6594EF9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138363"/>
            <a:ext cx="776128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2C56B5-9130-EA4E-A44D-AC0261B6E4A0}"/>
              </a:ext>
            </a:extLst>
          </p:cNvPr>
          <p:cNvSpPr txBox="1"/>
          <p:nvPr/>
        </p:nvSpPr>
        <p:spPr>
          <a:xfrm>
            <a:off x="407988" y="2138363"/>
            <a:ext cx="7761287" cy="39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500" b="1" u="sng">
              <a:solidFill>
                <a:srgbClr val="E81F30"/>
              </a:solidFill>
            </a:endParaRPr>
          </a:p>
          <a:p>
            <a:pPr eaLnBrk="1" hangingPunct="1">
              <a:defRPr/>
            </a:pPr>
            <a:endParaRPr lang="en-US" altLang="en-US" sz="1800"/>
          </a:p>
          <a:p>
            <a:pPr eaLnBrk="1" hangingPunct="1">
              <a:defRPr/>
            </a:pPr>
            <a:r>
              <a:rPr lang="en-US" altLang="en-US" sz="2000"/>
              <a:t>An </a:t>
            </a:r>
            <a:r>
              <a:rPr lang="en-US" altLang="en-US" sz="2000" b="1"/>
              <a:t>outlier </a:t>
            </a:r>
            <a:r>
              <a:rPr lang="en-US" altLang="en-US" sz="2000"/>
              <a:t>is an observation that lies outside the overall pattern of the other observations. Points that are outliers in the </a:t>
            </a:r>
            <a:r>
              <a:rPr lang="en-US" altLang="en-US" sz="2000" i="1"/>
              <a:t>y</a:t>
            </a:r>
            <a:r>
              <a:rPr lang="en-US" altLang="en-US" sz="2000"/>
              <a:t> direction but not the </a:t>
            </a:r>
            <a:r>
              <a:rPr lang="en-US" altLang="en-US" sz="2000" i="1"/>
              <a:t>x</a:t>
            </a:r>
            <a:r>
              <a:rPr lang="en-US" altLang="en-US" sz="2000"/>
              <a:t> direction of a scatterplot have large residuals. Other outliers may not have large residuals.</a:t>
            </a:r>
          </a:p>
          <a:p>
            <a:pPr eaLnBrk="1" hangingPunct="1">
              <a:defRPr/>
            </a:pPr>
            <a:endParaRPr lang="en-US" altLang="en-US" sz="2000"/>
          </a:p>
          <a:p>
            <a:pPr eaLnBrk="1" hangingPunct="1">
              <a:defRPr/>
            </a:pPr>
            <a:r>
              <a:rPr lang="en-US" altLang="en-US" sz="2000"/>
              <a:t>An observation is </a:t>
            </a:r>
            <a:r>
              <a:rPr lang="en-US" altLang="en-US" sz="2000" b="1"/>
              <a:t>influential</a:t>
            </a:r>
            <a:r>
              <a:rPr lang="en-US" altLang="en-US" sz="2000"/>
              <a:t> for a statistical calculation if removing it would markedly change the result of the calculation. Points that are outliers in the </a:t>
            </a:r>
            <a:r>
              <a:rPr lang="en-US" altLang="en-US" sz="2000" i="1"/>
              <a:t>x</a:t>
            </a:r>
            <a:r>
              <a:rPr lang="en-US" altLang="en-US" sz="2000"/>
              <a:t> direction of a scatterplot are often influential for the least-squares regression line. </a:t>
            </a:r>
          </a:p>
          <a:p>
            <a:pPr eaLnBrk="1" hangingPunct="1">
              <a:defRPr/>
            </a:pPr>
            <a:endParaRPr lang="en-US" altLang="en-US" sz="1800"/>
          </a:p>
          <a:p>
            <a:pPr eaLnBrk="1" hangingPunct="1">
              <a:defRPr/>
            </a:pPr>
            <a:endParaRPr lang="en-US" altLang="en-US" sz="10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Vertical Title 1">
            <a:extLst>
              <a:ext uri="{FF2B5EF4-FFF2-40B4-BE49-F238E27FC236}">
                <a16:creationId xmlns:a16="http://schemas.microsoft.com/office/drawing/2014/main" id="{C0E5E1BD-C12D-A84B-8EF5-23ED053EF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51202" name="Vertical Text Placeholder 2">
            <a:extLst>
              <a:ext uri="{FF2B5EF4-FFF2-40B4-BE49-F238E27FC236}">
                <a16:creationId xmlns:a16="http://schemas.microsoft.com/office/drawing/2014/main" id="{24C65530-C636-A54A-87C4-57D2F33CC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419476" y="-2438400"/>
            <a:ext cx="1778000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Wisdom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03" name="TextBox 4">
            <a:extLst>
              <a:ext uri="{FF2B5EF4-FFF2-40B4-BE49-F238E27FC236}">
                <a16:creationId xmlns:a16="http://schemas.microsoft.com/office/drawing/2014/main" id="{08E4B5C9-6C88-AE4F-960C-5DEA2F57B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954088"/>
            <a:ext cx="737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4. </a:t>
            </a:r>
            <a:r>
              <a:rPr lang="en-US" altLang="en-US">
                <a:solidFill>
                  <a:schemeClr val="tx1"/>
                </a:solidFill>
              </a:rPr>
              <a:t>Association does not imply causation.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12170A62-2F27-2B4F-9E35-61D9AD58C404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635125"/>
            <a:ext cx="7375525" cy="1231900"/>
            <a:chOff x="570921" y="1635491"/>
            <a:chExt cx="7375525" cy="12314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0767E5-2140-3841-AD07-D7EC06943B48}"/>
                </a:ext>
              </a:extLst>
            </p:cNvPr>
            <p:cNvSpPr txBox="1"/>
            <p:nvPr/>
          </p:nvSpPr>
          <p:spPr>
            <a:xfrm>
              <a:off x="570921" y="1943365"/>
              <a:ext cx="7375525" cy="9236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ts val="1800"/>
                </a:spcAft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An association between an explanatory variable </a:t>
              </a:r>
              <a:r>
                <a:rPr lang="en-US" altLang="en-US" sz="1800" i="1">
                  <a:solidFill>
                    <a:srgbClr val="000000"/>
                  </a:solidFill>
                </a:rPr>
                <a:t>x</a:t>
              </a:r>
              <a:r>
                <a:rPr lang="en-US" altLang="en-US" sz="1800">
                  <a:solidFill>
                    <a:srgbClr val="000000"/>
                  </a:solidFill>
                </a:rPr>
                <a:t> and a response variable </a:t>
              </a:r>
              <a:r>
                <a:rPr lang="en-US" altLang="en-US" sz="1800" i="1">
                  <a:solidFill>
                    <a:srgbClr val="000000"/>
                  </a:solidFill>
                </a:rPr>
                <a:t>y</a:t>
              </a:r>
              <a:r>
                <a:rPr lang="en-US" altLang="en-US" sz="1800">
                  <a:solidFill>
                    <a:srgbClr val="000000"/>
                  </a:solidFill>
                </a:rPr>
                <a:t>, even if it is very strong, is not by itself good evidence that changes in </a:t>
              </a:r>
              <a:r>
                <a:rPr lang="en-US" altLang="en-US" sz="1800" i="1">
                  <a:solidFill>
                    <a:srgbClr val="000000"/>
                  </a:solidFill>
                </a:rPr>
                <a:t>x</a:t>
              </a:r>
              <a:r>
                <a:rPr lang="en-US" altLang="en-US" sz="1800">
                  <a:solidFill>
                    <a:srgbClr val="000000"/>
                  </a:solidFill>
                </a:rPr>
                <a:t> actually cause changes in </a:t>
              </a:r>
              <a:r>
                <a:rPr lang="en-US" altLang="en-US" sz="1800" i="1">
                  <a:solidFill>
                    <a:srgbClr val="000000"/>
                  </a:solidFill>
                </a:rPr>
                <a:t>y</a:t>
              </a:r>
              <a:r>
                <a:rPr lang="en-US" altLang="en-US" sz="18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31CA8A-FC0B-324D-8A6F-ABE1ECA456CF}"/>
                </a:ext>
              </a:extLst>
            </p:cNvPr>
            <p:cNvSpPr txBox="1"/>
            <p:nvPr/>
          </p:nvSpPr>
          <p:spPr>
            <a:xfrm>
              <a:off x="742633" y="1635491"/>
              <a:ext cx="704088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Association Does Not Imply Causation</a:t>
              </a:r>
            </a:p>
          </p:txBody>
        </p:sp>
      </p:grpSp>
      <p:pic>
        <p:nvPicPr>
          <p:cNvPr id="13" name="Picture 12" descr="P3.15.jpg">
            <a:extLst>
              <a:ext uri="{FF2B5EF4-FFF2-40B4-BE49-F238E27FC236}">
                <a16:creationId xmlns:a16="http://schemas.microsoft.com/office/drawing/2014/main" id="{0A36A94B-E12D-8945-B310-4675914D1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389313"/>
            <a:ext cx="4105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ABCCB6-F865-E441-850C-C61D3A20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3540125"/>
            <a:ext cx="32416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A serious study once found that people with two cars live longer than people who only own one car. Owning three cars is even better, and so on. There is a substantial positive correlation between number of cars </a:t>
            </a:r>
            <a:r>
              <a:rPr lang="en-US" altLang="en-US" sz="1800" i="1">
                <a:solidFill>
                  <a:schemeClr val="tx1"/>
                </a:solidFill>
              </a:rPr>
              <a:t>x</a:t>
            </a:r>
            <a:r>
              <a:rPr lang="en-US" altLang="en-US" sz="1800">
                <a:solidFill>
                  <a:schemeClr val="tx1"/>
                </a:solidFill>
              </a:rPr>
              <a:t> and length of life </a:t>
            </a:r>
            <a:r>
              <a:rPr lang="en-US" altLang="en-US" sz="1800" i="1">
                <a:solidFill>
                  <a:schemeClr val="tx1"/>
                </a:solidFill>
              </a:rPr>
              <a:t>y</a:t>
            </a:r>
            <a:r>
              <a:rPr lang="en-US" altLang="en-US" sz="1800">
                <a:solidFill>
                  <a:schemeClr val="tx1"/>
                </a:solidFill>
              </a:rPr>
              <a:t>. Why?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F15D-02A4-EB46-83BA-3F2C111B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  <a:ea typeface="+mj-ea"/>
                <a:cs typeface="+mj-cs"/>
              </a:rPr>
              <a:t>Chapter 3</a:t>
            </a:r>
            <a:br>
              <a:rPr lang="en-US" b="1" dirty="0">
                <a:solidFill>
                  <a:schemeClr val="accent3"/>
                </a:solidFill>
                <a:ea typeface="+mj-ea"/>
                <a:cs typeface="+mj-cs"/>
              </a:rPr>
            </a:br>
            <a:r>
              <a:rPr lang="en-US" b="1" dirty="0">
                <a:solidFill>
                  <a:schemeClr val="accent3"/>
                </a:solidFill>
                <a:ea typeface="+mj-ea"/>
                <a:cs typeface="+mj-cs"/>
              </a:rPr>
              <a:t>Describing Relationships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2F4C1C0-69DA-7147-B563-26A5689F3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2790825"/>
            <a:ext cx="8351838" cy="3335338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E81F30"/>
                </a:solidFill>
                <a:ea typeface="ＭＳ Ｐゴシック" panose="020B0600070205080204" pitchFamily="34" charset="-128"/>
              </a:rPr>
              <a:t>3.1	</a:t>
            </a: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Scatterplots and Correlation</a:t>
            </a:r>
          </a:p>
          <a:p>
            <a:pPr eaLnBrk="1" hangingPunct="1"/>
            <a:r>
              <a:rPr lang="en-US" altLang="en-US" sz="2400" b="1">
                <a:solidFill>
                  <a:srgbClr val="E81F30"/>
                </a:solidFill>
                <a:ea typeface="ＭＳ Ｐゴシック" panose="020B0600070205080204" pitchFamily="34" charset="-128"/>
              </a:rPr>
              <a:t>3.2</a:t>
            </a:r>
            <a:r>
              <a:rPr lang="en-US" altLang="en-US" sz="2400" b="1"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7A5DFFB1-4716-2E49-B314-4B52BDEA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  <a:t>Section 3.2</a:t>
            </a:r>
            <a:b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  <a:endParaRPr lang="en-US" altLang="en-US" sz="3200" b="1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3EFF-87F3-8244-A40F-8841A9571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252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In this section, we learned that…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A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regression line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is a straight line that describes how a response variable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changes as an explanatory variable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changes. We can use a regression line to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predict 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value of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for any value of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slope </a:t>
            </a:r>
            <a:r>
              <a:rPr lang="en-US" altLang="en-US" sz="2000" b="1" i="1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of a regression line is the rate at which the predicted response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ŷ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changes along the line as the explanatory variable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changes. 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is the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predicted 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change in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when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increases by 1 unit.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b="1" i="1">
                <a:solidFill>
                  <a:srgbClr val="000000"/>
                </a:solidFill>
                <a:ea typeface="ＭＳ Ｐゴシック" panose="020B0600070205080204" pitchFamily="34" charset="-128"/>
              </a:rPr>
              <a:t>y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intercept </a:t>
            </a:r>
            <a:r>
              <a:rPr lang="en-US" altLang="en-US" sz="2000" b="1" i="1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of a regression line is the predicted response for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ŷ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when the explanatory variable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= 0.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Avoid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extrapolation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, predicting values outside the range of data from which the line was calculated.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9D4F1-DD68-7B45-9961-739C08319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2000" b="1">
                <a:ea typeface="ＭＳ Ｐゴシック" panose="020B0600070205080204" pitchFamily="34" charset="-128"/>
              </a:rPr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7643988F-C2FE-F74F-A227-DEF48170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  <a:t>Section 3.2</a:t>
            </a:r>
            <a:b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  <a:endParaRPr lang="en-US" altLang="en-US" sz="3200" b="1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9065A-CDC0-F745-A024-1656D07E3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252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In this section, we learned that…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least-squares regression line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is the straight line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 ŷ 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=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a + bx 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that minimizes the sum of the squares of the vertical distances of the observed points from the line.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You can examine the fit of a regression line by studying the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 residuals 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(observed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– predicted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). Be on the lookout for points with unusually large residuals and also for nonlinear patterns and uneven variation in the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residual plot.</a:t>
            </a:r>
            <a:endParaRPr lang="en-US" altLang="en-US" sz="2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 standard deviation of the residuals </a:t>
            </a:r>
            <a:r>
              <a:rPr lang="en-US" altLang="en-US" sz="2000" b="1" i="1">
                <a:solidFill>
                  <a:srgbClr val="00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measures the average size of the prediction errors (residuals) when using the regression line.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3F768-8BEB-4649-B610-FBBA5B76B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2000" b="1">
                <a:ea typeface="ＭＳ Ｐゴシック" panose="020B0600070205080204" pitchFamily="34" charset="-128"/>
              </a:rPr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A2BAD01C-D545-0B42-8EB4-E0F61A92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  <a:t>Section 3.2</a:t>
            </a:r>
            <a:b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  <a:endParaRPr lang="en-US" altLang="en-US" sz="3200" b="1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59633-DFBE-E14D-8380-70CF2BA4B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252913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In this section, we learned that…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coefficient of determination </a:t>
            </a:r>
            <a:r>
              <a:rPr lang="en-US" altLang="en-US" sz="2000" b="1" i="1">
                <a:solidFill>
                  <a:srgbClr val="00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000" b="1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is the fraction of the variation in one variable that is accounted for by least-squares regression on the other variable.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must be interpreted with caution. Plot the data to be sure the relationship is roughly linear and to detect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outliers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000" b="1">
                <a:solidFill>
                  <a:srgbClr val="000000"/>
                </a:solidFill>
                <a:ea typeface="ＭＳ Ｐゴシック" panose="020B0600070205080204" pitchFamily="34" charset="-128"/>
              </a:rPr>
              <a:t>influential points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Be careful not to conclude that there is a cause-and-effect relationship between two variables just because they are strongly associated.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ABE46-A9F5-7444-9F5D-060856E4E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2000" b="1">
                <a:ea typeface="ＭＳ Ｐゴシック" panose="020B0600070205080204" pitchFamily="34" charset="-128"/>
              </a:rPr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5B916680-D394-A941-8A6A-4411021D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E81F30"/>
                </a:solidFill>
                <a:ea typeface="ＭＳ Ｐゴシック" panose="020B0600070205080204" pitchFamily="34" charset="-128"/>
              </a:rPr>
              <a:t>Looking Ahead…</a:t>
            </a:r>
            <a:endParaRPr lang="en-US" altLang="en-US" sz="3200" b="1">
              <a:ea typeface="ＭＳ Ｐゴシック" panose="020B0600070205080204" pitchFamily="34" charset="-128"/>
            </a:endParaRPr>
          </a:p>
        </p:txBody>
      </p:sp>
      <p:grpSp>
        <p:nvGrpSpPr>
          <p:cNvPr id="56322" name="Group 4">
            <a:extLst>
              <a:ext uri="{FF2B5EF4-FFF2-40B4-BE49-F238E27FC236}">
                <a16:creationId xmlns:a16="http://schemas.microsoft.com/office/drawing/2014/main" id="{689B655F-55FB-2547-A5E0-3A5D682B07E2}"/>
              </a:ext>
            </a:extLst>
          </p:cNvPr>
          <p:cNvGrpSpPr>
            <a:grpSpLocks/>
          </p:cNvGrpSpPr>
          <p:nvPr/>
        </p:nvGrpSpPr>
        <p:grpSpPr bwMode="auto">
          <a:xfrm>
            <a:off x="498475" y="1839913"/>
            <a:ext cx="7896225" cy="3421062"/>
            <a:chOff x="498475" y="1839138"/>
            <a:chExt cx="7896225" cy="34256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C9D86F-AAFE-324B-9470-2D12E2027BAD}"/>
                </a:ext>
              </a:extLst>
            </p:cNvPr>
            <p:cNvSpPr txBox="1"/>
            <p:nvPr/>
          </p:nvSpPr>
          <p:spPr>
            <a:xfrm>
              <a:off x="755650" y="2214287"/>
              <a:ext cx="7639050" cy="30504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  <a:p>
              <a:pPr eaLnBrk="1" hangingPunct="1">
                <a:defRPr/>
              </a:pPr>
              <a:r>
                <a:rPr lang="en-US" altLang="en-US"/>
                <a:t>We’ll learn how to properly design studies to produce data.</a:t>
              </a:r>
            </a:p>
            <a:p>
              <a:pPr eaLnBrk="1" hangingPunct="1">
                <a:defRPr/>
              </a:pPr>
              <a:endParaRPr lang="en-US" altLang="en-US"/>
            </a:p>
            <a:p>
              <a:pPr eaLnBrk="1" hangingPunct="1">
                <a:defRPr/>
              </a:pPr>
              <a:r>
                <a:rPr lang="en-US" altLang="en-US"/>
                <a:t>We’ll learn about</a:t>
              </a:r>
            </a:p>
            <a:p>
              <a:pPr lvl="1" eaLnBrk="1" hangingPunct="1">
                <a:buClr>
                  <a:srgbClr val="E81F30"/>
                </a:buClr>
                <a:buFont typeface="Wingdings" pitchFamily="2" charset="2"/>
                <a:buChar char="ü"/>
                <a:defRPr/>
              </a:pPr>
              <a:r>
                <a:rPr lang="en-US" altLang="en-US" b="1"/>
                <a:t>Sampling and Surveys</a:t>
              </a:r>
            </a:p>
            <a:p>
              <a:pPr lvl="1" eaLnBrk="1" hangingPunct="1">
                <a:buClr>
                  <a:srgbClr val="E81F30"/>
                </a:buClr>
                <a:buFont typeface="Wingdings" pitchFamily="2" charset="2"/>
                <a:buChar char="ü"/>
                <a:defRPr/>
              </a:pPr>
              <a:r>
                <a:rPr lang="en-US" altLang="en-US" b="1"/>
                <a:t>Experiments</a:t>
              </a:r>
            </a:p>
            <a:p>
              <a:pPr lvl="1" eaLnBrk="1" hangingPunct="1">
                <a:buClr>
                  <a:srgbClr val="E81F30"/>
                </a:buClr>
                <a:buFont typeface="Wingdings" pitchFamily="2" charset="2"/>
                <a:buChar char="ü"/>
                <a:defRPr/>
              </a:pPr>
              <a:r>
                <a:rPr lang="en-US" altLang="en-US" b="1"/>
                <a:t>Using Studies Wisely</a:t>
              </a:r>
              <a:endParaRPr lang="en-US" altLang="en-US" b="1">
                <a:solidFill>
                  <a:srgbClr val="FFFF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106D7D-7E82-0B43-B52B-FFC365EB5EF3}"/>
                </a:ext>
              </a:extLst>
            </p:cNvPr>
            <p:cNvSpPr txBox="1"/>
            <p:nvPr/>
          </p:nvSpPr>
          <p:spPr>
            <a:xfrm>
              <a:off x="498475" y="1839138"/>
              <a:ext cx="3368675" cy="46257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b="1" u="sng"/>
                <a:t>In the next Chapter…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1FB64A3-40A4-8445-B36A-98434A09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>
                <a:solidFill>
                  <a:srgbClr val="E81F30"/>
                </a:solidFill>
                <a:ea typeface="ＭＳ Ｐゴシック" panose="020B0600070205080204" pitchFamily="34" charset="-128"/>
              </a:rPr>
              <a:t>Section 3.2</a:t>
            </a:r>
            <a:br>
              <a:rPr lang="en-US" altLang="en-US" sz="3000" b="1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000" b="1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28392D7-29B4-424B-AF88-85B617457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3678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itchFamily="2" charset="2"/>
              <a:buNone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After this section, you should be able to…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INTERPRET a regression line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CALCULATE the equation of the least-squares regression line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CALCULATE residuals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CONSTRUCT and INTERPRET residual plots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DETERMINE how well a line fits observed data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INTERPRET computer regression output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endParaRPr lang="en-US" altLang="en-US" sz="19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17925-BD08-8949-8F75-C208B7EC4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b="1">
                <a:ea typeface="ＭＳ Ｐゴシック" panose="020B0600070205080204" pitchFamily="34" charset="-128"/>
              </a:rPr>
              <a:t>Learning Objectives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Vertical Title 1">
            <a:extLst>
              <a:ext uri="{FF2B5EF4-FFF2-40B4-BE49-F238E27FC236}">
                <a16:creationId xmlns:a16="http://schemas.microsoft.com/office/drawing/2014/main" id="{5179BF74-178B-704C-B7C8-E977F9655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26626" name="Vertical Text Placeholder 2">
            <a:extLst>
              <a:ext uri="{FF2B5EF4-FFF2-40B4-BE49-F238E27FC236}">
                <a16:creationId xmlns:a16="http://schemas.microsoft.com/office/drawing/2014/main" id="{F54563FE-2938-2B4F-8183-A18D83250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Regression Line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Linear (straight-line) relationships between two quantitative variables are common and easy to understand. A </a:t>
            </a:r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regression line</a:t>
            </a: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 summarizes the relationship between two variables, but only in settings where one of the variables helps explain or predict the other.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CD5E4-FC95-FE48-8A23-87AB496E7BE7}"/>
              </a:ext>
            </a:extLst>
          </p:cNvPr>
          <p:cNvSpPr txBox="1"/>
          <p:nvPr/>
        </p:nvSpPr>
        <p:spPr>
          <a:xfrm>
            <a:off x="620713" y="2370138"/>
            <a:ext cx="7375525" cy="1431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500" b="1" u="sng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1800"/>
              <a:t>A </a:t>
            </a:r>
            <a:r>
              <a:rPr lang="en-US" altLang="en-US" sz="1800" b="1"/>
              <a:t>regression line</a:t>
            </a:r>
            <a:r>
              <a:rPr lang="en-US" altLang="en-US" sz="1800"/>
              <a:t> is a line that describes how a response variable </a:t>
            </a:r>
            <a:r>
              <a:rPr lang="en-US" altLang="en-US" sz="1800" i="1"/>
              <a:t>y</a:t>
            </a:r>
            <a:r>
              <a:rPr lang="en-US" altLang="en-US" sz="1800"/>
              <a:t> changes as an explanatory variable </a:t>
            </a:r>
            <a:r>
              <a:rPr lang="en-US" altLang="en-US" sz="1800" i="1"/>
              <a:t>x</a:t>
            </a:r>
            <a:r>
              <a:rPr lang="en-US" altLang="en-US" sz="1800"/>
              <a:t> changes. We often use a regression line to predict the value of </a:t>
            </a:r>
            <a:r>
              <a:rPr lang="en-US" altLang="en-US" sz="1800" i="1"/>
              <a:t>y</a:t>
            </a:r>
            <a:r>
              <a:rPr lang="en-US" altLang="en-US" sz="1800"/>
              <a:t> for a given value of </a:t>
            </a:r>
            <a:r>
              <a:rPr lang="en-US" altLang="en-US" sz="1800" i="1"/>
              <a:t>x</a:t>
            </a:r>
            <a:r>
              <a:rPr lang="en-US" altLang="en-US" sz="1800"/>
              <a:t>.</a:t>
            </a:r>
          </a:p>
          <a:p>
            <a:pPr eaLnBrk="1" hangingPunct="1">
              <a:defRPr/>
            </a:pPr>
            <a:endParaRPr lang="en-US" altLang="en-US" sz="1000" b="1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0DCBC9DC-0B52-094E-852E-B707B6C442D7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4003675"/>
            <a:ext cx="8007350" cy="2776538"/>
            <a:chOff x="312109" y="4003675"/>
            <a:chExt cx="8007979" cy="2776538"/>
          </a:xfrm>
        </p:grpSpPr>
        <p:pic>
          <p:nvPicPr>
            <p:cNvPr id="26633" name="Picture 5" descr="F3.07.jpg">
              <a:extLst>
                <a:ext uri="{FF2B5EF4-FFF2-40B4-BE49-F238E27FC236}">
                  <a16:creationId xmlns:a16="http://schemas.microsoft.com/office/drawing/2014/main" id="{50E5459B-2938-0A46-BF56-F8FC26C62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4003675"/>
              <a:ext cx="3695700" cy="277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Rectangle 6">
              <a:extLst>
                <a:ext uri="{FF2B5EF4-FFF2-40B4-BE49-F238E27FC236}">
                  <a16:creationId xmlns:a16="http://schemas.microsoft.com/office/drawing/2014/main" id="{E1A23DFF-C078-A548-A2BD-0C0A0871D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09" y="4003675"/>
              <a:ext cx="4311989" cy="230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Figure 3.7 on page 165 is a scatterplot of the change in </a:t>
              </a:r>
              <a:r>
                <a:rPr lang="en-US" sz="1600" dirty="0" err="1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nonexercise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activity (cal) and measured fat gain (kg) after 8 weeks for 16 healthy young adults.</a:t>
              </a:r>
            </a:p>
            <a:p>
              <a:pPr marL="342900" indent="-342900" eaLnBrk="1" hangingPunct="1">
                <a:buFont typeface="Wingdings" charset="2"/>
                <a:buChar char="ü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The plot shows a moderately strong, negative, linear association between NEA change and fat gain with no outliers.</a:t>
              </a:r>
            </a:p>
            <a:p>
              <a:pPr marL="342900" indent="-342900" eaLnBrk="1" hangingPunct="1">
                <a:buFont typeface="Wingdings" charset="2"/>
                <a:buChar char="ü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The regression line predicts fat gain from change in NEA.</a:t>
              </a: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DB8BBB16-7DA3-8E44-A475-FD08995DA13A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4776788"/>
            <a:ext cx="4105275" cy="1536700"/>
            <a:chOff x="5004515" y="4776387"/>
            <a:chExt cx="4104591" cy="15363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71332A-0586-0141-BA47-60D30276A307}"/>
                </a:ext>
              </a:extLst>
            </p:cNvPr>
            <p:cNvSpPr txBox="1"/>
            <p:nvPr/>
          </p:nvSpPr>
          <p:spPr>
            <a:xfrm rot="10800000" flipV="1">
              <a:off x="7531394" y="4776387"/>
              <a:ext cx="1577712" cy="10157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When </a:t>
              </a:r>
              <a:r>
                <a:rPr lang="en-US" sz="1200" dirty="0" err="1">
                  <a:solidFill>
                    <a:srgbClr val="000000"/>
                  </a:solidFill>
                </a:rPr>
                <a:t>nonexercise</a:t>
              </a:r>
              <a:r>
                <a:rPr lang="en-US" sz="1200" dirty="0">
                  <a:solidFill>
                    <a:srgbClr val="000000"/>
                  </a:solidFill>
                </a:rPr>
                <a:t> activity = 800 cal, our line predicts a fat gain of about 0.8 kg after 8 weeks.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3A339B-ADB2-7649-9672-4A6B9527229A}"/>
                </a:ext>
              </a:extLst>
            </p:cNvPr>
            <p:cNvCxnSpPr/>
            <p:nvPr/>
          </p:nvCxnSpPr>
          <p:spPr>
            <a:xfrm rot="5400000" flipH="1" flipV="1">
              <a:off x="7476651" y="6126211"/>
              <a:ext cx="371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CE7F0FE-8073-154B-A44C-6C8AE6AEA070}"/>
                </a:ext>
              </a:extLst>
            </p:cNvPr>
            <p:cNvCxnSpPr/>
            <p:nvPr/>
          </p:nvCxnSpPr>
          <p:spPr>
            <a:xfrm rot="10800000">
              <a:off x="5004515" y="5941314"/>
              <a:ext cx="265703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Vertical Title 1">
            <a:extLst>
              <a:ext uri="{FF2B5EF4-FFF2-40B4-BE49-F238E27FC236}">
                <a16:creationId xmlns:a16="http://schemas.microsoft.com/office/drawing/2014/main" id="{AC856E89-EC5D-B04B-A8BF-A82D67500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27650" name="Vertical Text Placeholder 2">
            <a:extLst>
              <a:ext uri="{FF2B5EF4-FFF2-40B4-BE49-F238E27FC236}">
                <a16:creationId xmlns:a16="http://schemas.microsoft.com/office/drawing/2014/main" id="{A150D495-0C6E-C141-BF27-5F0A1E8D7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Interpreting a Regression Line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A regression line is a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model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for the data, much like density curves. The equation of a regression line gives a compact mathematical description of what this model tells us about the relationship between the response variable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and the explanatory variable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x.</a:t>
            </a:r>
            <a:endParaRPr lang="en-US" altLang="en-US" sz="2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BFD959-30D6-E846-985B-0F9F7A809444}"/>
              </a:ext>
            </a:extLst>
          </p:cNvPr>
          <p:cNvSpPr txBox="1"/>
          <p:nvPr/>
        </p:nvSpPr>
        <p:spPr>
          <a:xfrm>
            <a:off x="620713" y="2540000"/>
            <a:ext cx="7375525" cy="4108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600" b="1" u="sng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2000"/>
              <a:t>Suppose that </a:t>
            </a:r>
            <a:r>
              <a:rPr lang="en-US" altLang="en-US" sz="2000" i="1"/>
              <a:t>y</a:t>
            </a:r>
            <a:r>
              <a:rPr lang="en-US" altLang="en-US" sz="2000"/>
              <a:t> is a response variable (plotted on the vertical axis) and </a:t>
            </a:r>
            <a:r>
              <a:rPr lang="en-US" altLang="en-US" sz="2000" i="1"/>
              <a:t>x</a:t>
            </a:r>
            <a:r>
              <a:rPr lang="en-US" altLang="en-US" sz="2000"/>
              <a:t> is an explanatory variable (plotted on the horizontal axis). A </a:t>
            </a:r>
            <a:r>
              <a:rPr lang="en-US" altLang="en-US" sz="2000" b="1"/>
              <a:t>regression line</a:t>
            </a:r>
            <a:r>
              <a:rPr lang="en-US" altLang="en-US" sz="2000"/>
              <a:t> relating </a:t>
            </a:r>
            <a:r>
              <a:rPr lang="en-US" altLang="en-US" sz="2000" i="1"/>
              <a:t>y</a:t>
            </a:r>
            <a:r>
              <a:rPr lang="en-US" altLang="en-US" sz="2000"/>
              <a:t> to </a:t>
            </a:r>
            <a:r>
              <a:rPr lang="en-US" altLang="en-US" sz="2000" i="1"/>
              <a:t>x</a:t>
            </a:r>
            <a:r>
              <a:rPr lang="en-US" altLang="en-US" sz="2000"/>
              <a:t> has an equation of the form</a:t>
            </a:r>
          </a:p>
          <a:p>
            <a:pPr algn="ctr" eaLnBrk="1" hangingPunct="1">
              <a:defRPr/>
            </a:pPr>
            <a:r>
              <a:rPr lang="en-US" altLang="en-US" sz="2000" i="1"/>
              <a:t>ŷ</a:t>
            </a:r>
            <a:r>
              <a:rPr lang="en-US" altLang="en-US" sz="2000"/>
              <a:t> = </a:t>
            </a:r>
            <a:r>
              <a:rPr lang="en-US" altLang="en-US" sz="2000" i="1"/>
              <a:t>a</a:t>
            </a:r>
            <a:r>
              <a:rPr lang="en-US" altLang="en-US" sz="2000"/>
              <a:t> + </a:t>
            </a:r>
            <a:r>
              <a:rPr lang="en-US" altLang="en-US" sz="2000" i="1"/>
              <a:t>bx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sz="2000"/>
              <a:t>In this equation,</a:t>
            </a:r>
            <a:endParaRPr lang="en-US" altLang="en-US" sz="1000" b="1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i="1"/>
              <a:t>ŷ</a:t>
            </a:r>
            <a:r>
              <a:rPr lang="en-US" altLang="en-US" sz="2000"/>
              <a:t> (read “y hat”) is the </a:t>
            </a:r>
            <a:r>
              <a:rPr lang="en-US" altLang="en-US" sz="2000" b="1"/>
              <a:t>predicted value</a:t>
            </a:r>
            <a:r>
              <a:rPr lang="en-US" altLang="en-US" sz="2000"/>
              <a:t> of the response variable </a:t>
            </a:r>
            <a:r>
              <a:rPr lang="en-US" altLang="en-US" sz="2000" i="1"/>
              <a:t>y</a:t>
            </a:r>
            <a:r>
              <a:rPr lang="en-US" altLang="en-US" sz="2000"/>
              <a:t> for a given value of the explanatory variable x.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i="1"/>
              <a:t>b</a:t>
            </a:r>
            <a:r>
              <a:rPr lang="en-US" altLang="en-US" sz="2000"/>
              <a:t> is the </a:t>
            </a:r>
            <a:r>
              <a:rPr lang="en-US" altLang="en-US" sz="2000" b="1"/>
              <a:t>slope</a:t>
            </a:r>
            <a:r>
              <a:rPr lang="en-US" altLang="en-US" sz="2000"/>
              <a:t>, the amount by which </a:t>
            </a:r>
            <a:r>
              <a:rPr lang="en-US" altLang="en-US" sz="2000" i="1"/>
              <a:t>y</a:t>
            </a:r>
            <a:r>
              <a:rPr lang="en-US" altLang="en-US" sz="2000"/>
              <a:t> is predicted to change when </a:t>
            </a:r>
            <a:r>
              <a:rPr lang="en-US" altLang="en-US" sz="2000" i="1"/>
              <a:t>x</a:t>
            </a:r>
            <a:r>
              <a:rPr lang="en-US" altLang="en-US" sz="2000"/>
              <a:t> increases by one unit.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i="1"/>
              <a:t>a</a:t>
            </a:r>
            <a:r>
              <a:rPr lang="en-US" altLang="en-US" sz="2000"/>
              <a:t> is the </a:t>
            </a:r>
            <a:r>
              <a:rPr lang="en-US" altLang="en-US" sz="2000" b="1"/>
              <a:t>y intercept</a:t>
            </a:r>
            <a:r>
              <a:rPr lang="en-US" altLang="en-US" sz="2000"/>
              <a:t>, the predicted value of </a:t>
            </a:r>
            <a:r>
              <a:rPr lang="en-US" altLang="en-US" sz="2000" i="1"/>
              <a:t>y</a:t>
            </a:r>
            <a:r>
              <a:rPr lang="en-US" altLang="en-US" sz="2000"/>
              <a:t> when </a:t>
            </a:r>
            <a:r>
              <a:rPr lang="en-US" altLang="en-US" sz="2000" i="1"/>
              <a:t>x</a:t>
            </a:r>
            <a:r>
              <a:rPr lang="en-US" altLang="en-US" sz="2000"/>
              <a:t> = 0.</a:t>
            </a:r>
            <a:endParaRPr lang="en-US" altLang="en-US" sz="2000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Vertical Title 1">
            <a:extLst>
              <a:ext uri="{FF2B5EF4-FFF2-40B4-BE49-F238E27FC236}">
                <a16:creationId xmlns:a16="http://schemas.microsoft.com/office/drawing/2014/main" id="{A6C7C71C-20C0-B748-AF48-4F95A014B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28674" name="Vertical Text Placeholder 2">
            <a:extLst>
              <a:ext uri="{FF2B5EF4-FFF2-40B4-BE49-F238E27FC236}">
                <a16:creationId xmlns:a16="http://schemas.microsoft.com/office/drawing/2014/main" id="{FCB1470D-1886-0D4D-82E1-34E75BE27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419476" y="-2438400"/>
            <a:ext cx="1778000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Interpreting a Regression Line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Consider the regression line from the example “Does Fidgeting Keep You Slim?”  Identify the slope and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-intercept and interpret each value in context.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8675" name="Picture 4" descr="F3.UN25.jpg">
            <a:extLst>
              <a:ext uri="{FF2B5EF4-FFF2-40B4-BE49-F238E27FC236}">
                <a16:creationId xmlns:a16="http://schemas.microsoft.com/office/drawing/2014/main" id="{25904760-9519-964D-A6DA-DE792D953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871788"/>
            <a:ext cx="48498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EDF3ED3B-E8B3-C144-A09E-B04A8F15B293}"/>
              </a:ext>
            </a:extLst>
          </p:cNvPr>
          <p:cNvGrpSpPr>
            <a:grpSpLocks/>
          </p:cNvGrpSpPr>
          <p:nvPr/>
        </p:nvGrpSpPr>
        <p:grpSpPr bwMode="auto">
          <a:xfrm>
            <a:off x="4241800" y="2387600"/>
            <a:ext cx="4044950" cy="3497263"/>
            <a:chOff x="4242295" y="2386913"/>
            <a:chExt cx="4044455" cy="3497950"/>
          </a:xfrm>
        </p:grpSpPr>
        <p:sp>
          <p:nvSpPr>
            <p:cNvPr id="28685" name="Rectangle 7">
              <a:extLst>
                <a:ext uri="{FF2B5EF4-FFF2-40B4-BE49-F238E27FC236}">
                  <a16:creationId xmlns:a16="http://schemas.microsoft.com/office/drawing/2014/main" id="{7434C93D-28DE-0949-938F-44C2357F9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338" y="4683125"/>
              <a:ext cx="3300412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The </a:t>
              </a:r>
              <a:r>
                <a:rPr lang="en-US" altLang="en-US" sz="1800" i="1">
                  <a:solidFill>
                    <a:srgbClr val="000000"/>
                  </a:solidFill>
                </a:rPr>
                <a:t>y</a:t>
              </a:r>
              <a:r>
                <a:rPr lang="en-US" altLang="en-US" sz="1800">
                  <a:solidFill>
                    <a:srgbClr val="000000"/>
                  </a:solidFill>
                </a:rPr>
                <a:t>-intercept </a:t>
              </a:r>
              <a:r>
                <a:rPr lang="en-US" altLang="en-US" sz="1800" i="1">
                  <a:solidFill>
                    <a:srgbClr val="000000"/>
                  </a:solidFill>
                </a:rPr>
                <a:t>a = </a:t>
              </a:r>
              <a:r>
                <a:rPr lang="en-US" altLang="en-US" sz="1800">
                  <a:solidFill>
                    <a:srgbClr val="000000"/>
                  </a:solidFill>
                </a:rPr>
                <a:t>3.505 kg is the fat gain estimated by this model if NEA does not change when a person overeats.</a:t>
              </a:r>
            </a:p>
          </p:txBody>
        </p:sp>
        <p:sp>
          <p:nvSpPr>
            <p:cNvPr id="9" name="Curved Right Arrow 8">
              <a:extLst>
                <a:ext uri="{FF2B5EF4-FFF2-40B4-BE49-F238E27FC236}">
                  <a16:creationId xmlns:a16="http://schemas.microsoft.com/office/drawing/2014/main" id="{9F0A8011-BE8B-0B49-9D07-03CE6C4EA0B5}"/>
                </a:ext>
              </a:extLst>
            </p:cNvPr>
            <p:cNvSpPr/>
            <p:nvPr/>
          </p:nvSpPr>
          <p:spPr>
            <a:xfrm rot="20707069">
              <a:off x="4242295" y="2386913"/>
              <a:ext cx="485149" cy="2815343"/>
            </a:xfrm>
            <a:prstGeom prst="curved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DC052234-D2D2-8D43-AFC4-CA394DFCC7F4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2386013"/>
            <a:ext cx="3659187" cy="1779587"/>
            <a:chOff x="4627031" y="2385587"/>
            <a:chExt cx="3659719" cy="1780013"/>
          </a:xfrm>
        </p:grpSpPr>
        <p:sp>
          <p:nvSpPr>
            <p:cNvPr id="28681" name="Rectangle 6">
              <a:extLst>
                <a:ext uri="{FF2B5EF4-FFF2-40B4-BE49-F238E27FC236}">
                  <a16:creationId xmlns:a16="http://schemas.microsoft.com/office/drawing/2014/main" id="{BD53324B-45B0-3E4E-AC55-D51640174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338" y="2687638"/>
              <a:ext cx="3300412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The slope </a:t>
              </a:r>
              <a:r>
                <a:rPr lang="en-US" altLang="en-US" sz="1800" i="1">
                  <a:solidFill>
                    <a:srgbClr val="000000"/>
                  </a:solidFill>
                </a:rPr>
                <a:t>b</a:t>
              </a:r>
              <a:r>
                <a:rPr lang="en-US" altLang="en-US" sz="1800">
                  <a:solidFill>
                    <a:srgbClr val="000000"/>
                  </a:solidFill>
                </a:rPr>
                <a:t> = -0.00344 tells us that the amount of fat gained is predicted to go down by 0.00344 kg for each added calorie of NEA.</a:t>
              </a:r>
            </a:p>
          </p:txBody>
        </p:sp>
        <p:sp>
          <p:nvSpPr>
            <p:cNvPr id="11" name="Curved Right Arrow 10">
              <a:extLst>
                <a:ext uri="{FF2B5EF4-FFF2-40B4-BE49-F238E27FC236}">
                  <a16:creationId xmlns:a16="http://schemas.microsoft.com/office/drawing/2014/main" id="{53B37C84-7CE3-5C43-9336-B5F29EC781F6}"/>
                </a:ext>
              </a:extLst>
            </p:cNvPr>
            <p:cNvSpPr/>
            <p:nvPr/>
          </p:nvSpPr>
          <p:spPr>
            <a:xfrm>
              <a:off x="4627031" y="2385587"/>
              <a:ext cx="364015" cy="1138226"/>
            </a:xfrm>
            <a:prstGeom prst="curved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73819828-AE5C-1C4D-A742-5B31967F192A}"/>
              </a:ext>
            </a:extLst>
          </p:cNvPr>
          <p:cNvGrpSpPr>
            <a:grpSpLocks/>
          </p:cNvGrpSpPr>
          <p:nvPr/>
        </p:nvGrpSpPr>
        <p:grpSpPr bwMode="auto">
          <a:xfrm>
            <a:off x="2960688" y="2055813"/>
            <a:ext cx="4427537" cy="388937"/>
            <a:chOff x="2960688" y="2055091"/>
            <a:chExt cx="4427537" cy="389659"/>
          </a:xfrm>
        </p:grpSpPr>
        <p:graphicFrame>
          <p:nvGraphicFramePr>
            <p:cNvPr id="28679" name="Object 2">
              <a:extLst>
                <a:ext uri="{FF2B5EF4-FFF2-40B4-BE49-F238E27FC236}">
                  <a16:creationId xmlns:a16="http://schemas.microsoft.com/office/drawing/2014/main" id="{7FF1C7E1-AC92-0444-8053-8783949CF7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60688" y="2138363"/>
            <a:ext cx="4427537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9" name="Equation" r:id="rId4" imgW="10261600" imgH="711200" progId="Equation.3">
                    <p:embed/>
                  </p:oleObj>
                </mc:Choice>
                <mc:Fallback>
                  <p:oleObj name="Equation" r:id="rId4" imgW="10261600" imgH="71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688" y="2138363"/>
                          <a:ext cx="4427537" cy="306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E74DD9-647D-EC47-AF0C-5B6802004506}"/>
                </a:ext>
              </a:extLst>
            </p:cNvPr>
            <p:cNvSpPr/>
            <p:nvPr/>
          </p:nvSpPr>
          <p:spPr>
            <a:xfrm>
              <a:off x="3117850" y="2055091"/>
              <a:ext cx="600075" cy="81112"/>
            </a:xfrm>
            <a:custGeom>
              <a:avLst/>
              <a:gdLst>
                <a:gd name="connsiteX0" fmla="*/ 0 w 600363"/>
                <a:gd name="connsiteY0" fmla="*/ 80818 h 80818"/>
                <a:gd name="connsiteX1" fmla="*/ 300182 w 600363"/>
                <a:gd name="connsiteY1" fmla="*/ 0 h 80818"/>
                <a:gd name="connsiteX2" fmla="*/ 600363 w 600363"/>
                <a:gd name="connsiteY2" fmla="*/ 80818 h 8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63" h="80818">
                  <a:moveTo>
                    <a:pt x="0" y="80818"/>
                  </a:moveTo>
                  <a:lnTo>
                    <a:pt x="300182" y="0"/>
                  </a:lnTo>
                  <a:lnTo>
                    <a:pt x="600363" y="80818"/>
                  </a:lnTo>
                </a:path>
              </a:pathLst>
            </a:cu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Vertical Title 1">
            <a:extLst>
              <a:ext uri="{FF2B5EF4-FFF2-40B4-BE49-F238E27FC236}">
                <a16:creationId xmlns:a16="http://schemas.microsoft.com/office/drawing/2014/main" id="{FAF56B18-F7DC-6B4E-9453-F8E1144B1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29698" name="Vertical Text Placeholder 2">
            <a:extLst>
              <a:ext uri="{FF2B5EF4-FFF2-40B4-BE49-F238E27FC236}">
                <a16:creationId xmlns:a16="http://schemas.microsoft.com/office/drawing/2014/main" id="{E7E2A7E3-5B51-0F4B-BAFB-9D7843472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065463" y="-2084387"/>
            <a:ext cx="2486025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Prediction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We can use a regression line to predict the response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ŷ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for a specific value of the explanatory variable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Use the NEA and fat gain regression line to predict the fat gain for a person whose NEA increases by 400 cal when she overeats.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9699" name="Picture 7" descr="F3.08.jpg">
            <a:extLst>
              <a:ext uri="{FF2B5EF4-FFF2-40B4-BE49-F238E27FC236}">
                <a16:creationId xmlns:a16="http://schemas.microsoft.com/office/drawing/2014/main" id="{CE1E2370-4AF7-6E4A-8C75-5B350E4D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51175"/>
            <a:ext cx="37798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>
            <a:extLst>
              <a:ext uri="{FF2B5EF4-FFF2-40B4-BE49-F238E27FC236}">
                <a16:creationId xmlns:a16="http://schemas.microsoft.com/office/drawing/2014/main" id="{F97BF933-4600-C34C-914A-35DF5B4D4784}"/>
              </a:ext>
            </a:extLst>
          </p:cNvPr>
          <p:cNvGrpSpPr>
            <a:grpSpLocks/>
          </p:cNvGrpSpPr>
          <p:nvPr/>
        </p:nvGrpSpPr>
        <p:grpSpPr bwMode="auto">
          <a:xfrm>
            <a:off x="3702050" y="3509963"/>
            <a:ext cx="4427538" cy="390525"/>
            <a:chOff x="2960688" y="2055091"/>
            <a:chExt cx="4427537" cy="389659"/>
          </a:xfrm>
        </p:grpSpPr>
        <p:graphicFrame>
          <p:nvGraphicFramePr>
            <p:cNvPr id="29708" name="Object 2">
              <a:extLst>
                <a:ext uri="{FF2B5EF4-FFF2-40B4-BE49-F238E27FC236}">
                  <a16:creationId xmlns:a16="http://schemas.microsoft.com/office/drawing/2014/main" id="{D89CB88D-0446-4145-A4B9-91D1E8D4BB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60688" y="2138363"/>
            <a:ext cx="4427537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0" name="Equation" r:id="rId4" imgW="10261600" imgH="711200" progId="Equation.3">
                    <p:embed/>
                  </p:oleObj>
                </mc:Choice>
                <mc:Fallback>
                  <p:oleObj name="Equation" r:id="rId4" imgW="10261600" imgH="71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688" y="2138363"/>
                          <a:ext cx="4427537" cy="306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C2D80A-2873-1F46-8347-385DBEAC5C66}"/>
                </a:ext>
              </a:extLst>
            </p:cNvPr>
            <p:cNvSpPr/>
            <p:nvPr/>
          </p:nvSpPr>
          <p:spPr>
            <a:xfrm>
              <a:off x="3117851" y="2055091"/>
              <a:ext cx="600075" cy="80782"/>
            </a:xfrm>
            <a:custGeom>
              <a:avLst/>
              <a:gdLst>
                <a:gd name="connsiteX0" fmla="*/ 0 w 600363"/>
                <a:gd name="connsiteY0" fmla="*/ 80818 h 80818"/>
                <a:gd name="connsiteX1" fmla="*/ 300182 w 600363"/>
                <a:gd name="connsiteY1" fmla="*/ 0 h 80818"/>
                <a:gd name="connsiteX2" fmla="*/ 600363 w 600363"/>
                <a:gd name="connsiteY2" fmla="*/ 80818 h 8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63" h="80818">
                  <a:moveTo>
                    <a:pt x="0" y="80818"/>
                  </a:moveTo>
                  <a:lnTo>
                    <a:pt x="300182" y="0"/>
                  </a:lnTo>
                  <a:lnTo>
                    <a:pt x="600363" y="80818"/>
                  </a:lnTo>
                </a:path>
              </a:pathLst>
            </a:cu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5D950F1C-FF1E-7541-89D0-71B5ACCEF1C6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4248150"/>
            <a:ext cx="3484562" cy="390525"/>
            <a:chOff x="2970376" y="2055091"/>
            <a:chExt cx="3484562" cy="390237"/>
          </a:xfrm>
        </p:grpSpPr>
        <p:graphicFrame>
          <p:nvGraphicFramePr>
            <p:cNvPr id="29706" name="Object 3">
              <a:extLst>
                <a:ext uri="{FF2B5EF4-FFF2-40B4-BE49-F238E27FC236}">
                  <a16:creationId xmlns:a16="http://schemas.microsoft.com/office/drawing/2014/main" id="{B0301CAC-F1C0-FF43-9ED3-06CA8D8B65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0376" y="2138941"/>
            <a:ext cx="3484562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" name="Equation" r:id="rId6" imgW="10096500" imgH="889000" progId="Equation.3">
                    <p:embed/>
                  </p:oleObj>
                </mc:Choice>
                <mc:Fallback>
                  <p:oleObj name="Equation" r:id="rId6" imgW="10096500" imgH="8890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0376" y="2138941"/>
                          <a:ext cx="3484562" cy="306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7907E-A2B5-3741-9070-855BE8ECEA41}"/>
                </a:ext>
              </a:extLst>
            </p:cNvPr>
            <p:cNvSpPr/>
            <p:nvPr/>
          </p:nvSpPr>
          <p:spPr>
            <a:xfrm>
              <a:off x="3118013" y="2055091"/>
              <a:ext cx="600075" cy="80903"/>
            </a:xfrm>
            <a:custGeom>
              <a:avLst/>
              <a:gdLst>
                <a:gd name="connsiteX0" fmla="*/ 0 w 600363"/>
                <a:gd name="connsiteY0" fmla="*/ 80818 h 80818"/>
                <a:gd name="connsiteX1" fmla="*/ 300182 w 600363"/>
                <a:gd name="connsiteY1" fmla="*/ 0 h 80818"/>
                <a:gd name="connsiteX2" fmla="*/ 600363 w 600363"/>
                <a:gd name="connsiteY2" fmla="*/ 80818 h 8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63" h="80818">
                  <a:moveTo>
                    <a:pt x="0" y="80818"/>
                  </a:moveTo>
                  <a:lnTo>
                    <a:pt x="300182" y="0"/>
                  </a:lnTo>
                  <a:lnTo>
                    <a:pt x="600363" y="80818"/>
                  </a:lnTo>
                </a:path>
              </a:pathLst>
            </a:cu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B51A95F4-BC11-7C40-A109-9576197DEE78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4991100"/>
            <a:ext cx="1577975" cy="390525"/>
            <a:chOff x="2990278" y="2055091"/>
            <a:chExt cx="1577975" cy="389804"/>
          </a:xfrm>
        </p:grpSpPr>
        <p:graphicFrame>
          <p:nvGraphicFramePr>
            <p:cNvPr id="29704" name="Object 4">
              <a:extLst>
                <a:ext uri="{FF2B5EF4-FFF2-40B4-BE49-F238E27FC236}">
                  <a16:creationId xmlns:a16="http://schemas.microsoft.com/office/drawing/2014/main" id="{853C06AE-4653-AE4B-962D-1CAE0BE818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90278" y="2138507"/>
            <a:ext cx="1577975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2" name="Equation" r:id="rId8" imgW="8229600" imgH="1600200" progId="Equation.3">
                    <p:embed/>
                  </p:oleObj>
                </mc:Choice>
                <mc:Fallback>
                  <p:oleObj name="Equation" r:id="rId8" imgW="8229600" imgH="1600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0278" y="2138507"/>
                          <a:ext cx="1577975" cy="306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4F518C6-FEBE-5643-8AB2-E2D3457DC1C1}"/>
                </a:ext>
              </a:extLst>
            </p:cNvPr>
            <p:cNvSpPr/>
            <p:nvPr/>
          </p:nvSpPr>
          <p:spPr>
            <a:xfrm>
              <a:off x="3117278" y="2055091"/>
              <a:ext cx="600075" cy="80814"/>
            </a:xfrm>
            <a:custGeom>
              <a:avLst/>
              <a:gdLst>
                <a:gd name="connsiteX0" fmla="*/ 0 w 600363"/>
                <a:gd name="connsiteY0" fmla="*/ 80818 h 80818"/>
                <a:gd name="connsiteX1" fmla="*/ 300182 w 600363"/>
                <a:gd name="connsiteY1" fmla="*/ 0 h 80818"/>
                <a:gd name="connsiteX2" fmla="*/ 600363 w 600363"/>
                <a:gd name="connsiteY2" fmla="*/ 80818 h 8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63" h="80818">
                  <a:moveTo>
                    <a:pt x="0" y="80818"/>
                  </a:moveTo>
                  <a:lnTo>
                    <a:pt x="300182" y="0"/>
                  </a:lnTo>
                  <a:lnTo>
                    <a:pt x="600363" y="80818"/>
                  </a:lnTo>
                </a:path>
              </a:pathLst>
            </a:cu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7BAB298-5864-F545-86AF-B632F3E5C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6126163"/>
            <a:ext cx="746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We predict a fat gain of 2.13 kg when a person with NEA = 400 calories.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Vertical Title 1">
            <a:extLst>
              <a:ext uri="{FF2B5EF4-FFF2-40B4-BE49-F238E27FC236}">
                <a16:creationId xmlns:a16="http://schemas.microsoft.com/office/drawing/2014/main" id="{79E39B00-E024-8F4B-B9D2-DCC443D40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30722" name="Vertical Text Placeholder 2">
            <a:extLst>
              <a:ext uri="{FF2B5EF4-FFF2-40B4-BE49-F238E27FC236}">
                <a16:creationId xmlns:a16="http://schemas.microsoft.com/office/drawing/2014/main" id="{84B3EF01-479C-B140-BC09-8320206D3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2324101" y="-1343025"/>
            <a:ext cx="3968750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Extrapolation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We can use a regression line to predict the response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ŷ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for a specific value of the explanatory variable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.  The accuracy of the prediction depends on how much the data scatter about the line.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While we can substitute any value of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into the equation of the regression line, we must exercise caution in making predictions outside the observed values of </a:t>
            </a:r>
            <a:r>
              <a:rPr lang="en-US" altLang="en-US" sz="2000" i="1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. </a:t>
            </a:r>
            <a:endParaRPr lang="en-US" altLang="en-US" sz="2000" i="1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000" i="1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ECA5B8-73A5-094D-9551-3EA6DE315210}"/>
              </a:ext>
            </a:extLst>
          </p:cNvPr>
          <p:cNvSpPr txBox="1"/>
          <p:nvPr/>
        </p:nvSpPr>
        <p:spPr>
          <a:xfrm>
            <a:off x="620713" y="3440113"/>
            <a:ext cx="7375525" cy="1431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500" b="1" u="sng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1800" b="1"/>
              <a:t>Extrapolation</a:t>
            </a:r>
            <a:r>
              <a:rPr lang="en-US" altLang="en-US" sz="1800"/>
              <a:t> is the use of a regression line for prediction far outside the interval of values of the explanatory variable </a:t>
            </a:r>
            <a:r>
              <a:rPr lang="en-US" altLang="en-US" sz="1800" i="1"/>
              <a:t>x</a:t>
            </a:r>
            <a:r>
              <a:rPr lang="en-US" altLang="en-US" sz="1800"/>
              <a:t> used to obtain the line. Such predictions are often not accurate.</a:t>
            </a:r>
            <a:endParaRPr lang="en-US" altLang="en-US" sz="1800" b="1"/>
          </a:p>
          <a:p>
            <a:pPr eaLnBrk="1" hangingPunct="1">
              <a:defRPr/>
            </a:pPr>
            <a:endParaRPr lang="en-US" altLang="en-US" sz="1000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AC789-4AF5-1F41-9400-A3F46A820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5249863"/>
            <a:ext cx="788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</a:rPr>
              <a:t>Don’t make predictions using values of x that are much larger or much smaller than those that actually appear in your data.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Vertical Title 1">
            <a:extLst>
              <a:ext uri="{FF2B5EF4-FFF2-40B4-BE49-F238E27FC236}">
                <a16:creationId xmlns:a16="http://schemas.microsoft.com/office/drawing/2014/main" id="{5021D3F9-DA90-4D40-B78C-45FEAA009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31746" name="Vertical Text Placeholder 2">
            <a:extLst>
              <a:ext uri="{FF2B5EF4-FFF2-40B4-BE49-F238E27FC236}">
                <a16:creationId xmlns:a16="http://schemas.microsoft.com/office/drawing/2014/main" id="{73029A66-177B-C640-8CA6-176A4D068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Residuals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In most cases, no line will pass exactly through all the points in a scatterplot. A good regression line makes the vertical distances of the points from the line as small as possible.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297E2-97D2-8246-92F0-FC90A0D98B75}"/>
              </a:ext>
            </a:extLst>
          </p:cNvPr>
          <p:cNvSpPr txBox="1"/>
          <p:nvPr/>
        </p:nvSpPr>
        <p:spPr>
          <a:xfrm>
            <a:off x="620713" y="2043113"/>
            <a:ext cx="7375525" cy="218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600" b="1" u="sng">
              <a:solidFill>
                <a:srgbClr val="E81F30"/>
              </a:solidFill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1800"/>
              <a:t>A </a:t>
            </a:r>
            <a:r>
              <a:rPr lang="en-US" altLang="en-US" sz="1800" b="1"/>
              <a:t>residual</a:t>
            </a:r>
            <a:r>
              <a:rPr lang="en-US" altLang="en-US" sz="1800"/>
              <a:t> is the difference between an observed value of the response variable and the value predicted by the regression line. That is,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1800"/>
              <a:t>residual = observed </a:t>
            </a:r>
            <a:r>
              <a:rPr lang="en-US" altLang="en-US" sz="1800" i="1"/>
              <a:t>y</a:t>
            </a:r>
            <a:r>
              <a:rPr lang="en-US" altLang="en-US" sz="1800"/>
              <a:t> – predicted </a:t>
            </a:r>
            <a:r>
              <a:rPr lang="en-US" altLang="en-US" sz="1800" i="1"/>
              <a:t>y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1800"/>
              <a:t>residual = </a:t>
            </a:r>
            <a:r>
              <a:rPr lang="en-US" altLang="en-US" sz="1800" i="1"/>
              <a:t>y</a:t>
            </a:r>
            <a:r>
              <a:rPr lang="en-US" altLang="en-US" sz="1800"/>
              <a:t> - </a:t>
            </a:r>
            <a:r>
              <a:rPr lang="en-US" altLang="en-US" sz="1800" i="1"/>
              <a:t>ŷ</a:t>
            </a:r>
            <a:endParaRPr lang="en-US" altLang="en-US" sz="1000" b="1" i="1"/>
          </a:p>
        </p:txBody>
      </p:sp>
      <p:pic>
        <p:nvPicPr>
          <p:cNvPr id="30725" name="Picture 9" descr="F3.09.jpg">
            <a:extLst>
              <a:ext uri="{FF2B5EF4-FFF2-40B4-BE49-F238E27FC236}">
                <a16:creationId xmlns:a16="http://schemas.microsoft.com/office/drawing/2014/main" id="{450F0336-018C-BF4A-A056-878116014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810000"/>
            <a:ext cx="51244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>
            <a:extLst>
              <a:ext uri="{FF2B5EF4-FFF2-40B4-BE49-F238E27FC236}">
                <a16:creationId xmlns:a16="http://schemas.microsoft.com/office/drawing/2014/main" id="{613D36BA-38F0-AF4B-B3C5-54FE26619B74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5010150"/>
            <a:ext cx="3251200" cy="901700"/>
            <a:chOff x="1005081" y="5010393"/>
            <a:chExt cx="3251133" cy="900818"/>
          </a:xfrm>
        </p:grpSpPr>
        <p:sp>
          <p:nvSpPr>
            <p:cNvPr id="6" name="Curved Right Arrow 5">
              <a:extLst>
                <a:ext uri="{FF2B5EF4-FFF2-40B4-BE49-F238E27FC236}">
                  <a16:creationId xmlns:a16="http://schemas.microsoft.com/office/drawing/2014/main" id="{BCBF625F-C9D6-914E-9D27-CEA644795A01}"/>
                </a:ext>
              </a:extLst>
            </p:cNvPr>
            <p:cNvSpPr/>
            <p:nvPr/>
          </p:nvSpPr>
          <p:spPr>
            <a:xfrm rot="18328744">
              <a:off x="2232574" y="3782900"/>
              <a:ext cx="796145" cy="3251133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566945-0CDC-B54E-9CBF-2C1B0FD319B1}"/>
                </a:ext>
              </a:extLst>
            </p:cNvPr>
            <p:cNvSpPr txBox="1"/>
            <p:nvPr/>
          </p:nvSpPr>
          <p:spPr>
            <a:xfrm>
              <a:off x="1019368" y="5541686"/>
              <a:ext cx="1069953" cy="3695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residual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0DAE0115-94C8-574A-944B-42662ADDF699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3648075"/>
            <a:ext cx="3503612" cy="2636838"/>
            <a:chOff x="4691313" y="3648331"/>
            <a:chExt cx="3503258" cy="26360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A394B9-1F2A-0149-BAF4-DEB593C65FE4}"/>
                </a:ext>
              </a:extLst>
            </p:cNvPr>
            <p:cNvSpPr txBox="1"/>
            <p:nvPr/>
          </p:nvSpPr>
          <p:spPr>
            <a:xfrm>
              <a:off x="6203413" y="3648331"/>
              <a:ext cx="1991158" cy="5847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Positive residuals</a:t>
              </a:r>
            </a:p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(above line)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0D137B-652E-A74E-AF4A-FC114CDDF9A8}"/>
                </a:ext>
              </a:extLst>
            </p:cNvPr>
            <p:cNvSpPr txBox="1"/>
            <p:nvPr/>
          </p:nvSpPr>
          <p:spPr>
            <a:xfrm>
              <a:off x="4691313" y="5699638"/>
              <a:ext cx="2097414" cy="58477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Negative residuals</a:t>
              </a:r>
            </a:p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(below line)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5057</TotalTime>
  <Words>2046</Words>
  <Application>Microsoft Macintosh PowerPoint</Application>
  <PresentationFormat>On-screen Show (4:3)</PresentationFormat>
  <Paragraphs>198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ＭＳ Ｐゴシック</vt:lpstr>
      <vt:lpstr>Wingdings</vt:lpstr>
      <vt:lpstr>Calibri</vt:lpstr>
      <vt:lpstr>Advantage</vt:lpstr>
      <vt:lpstr>Microsoft Equation</vt:lpstr>
      <vt:lpstr>PowerPoint Presentation</vt:lpstr>
      <vt:lpstr>Chapter 3 Describing Relationships</vt:lpstr>
      <vt:lpstr>Section 3.2 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Section 3.2 Least-Squares Regression</vt:lpstr>
      <vt:lpstr>Section 3.2 Least-Squares Regression</vt:lpstr>
      <vt:lpstr>Section 3.2 Least-Squares Regression</vt:lpstr>
      <vt:lpstr>Looking Ahead…</vt:lpstr>
    </vt:vector>
  </TitlesOfParts>
  <Company>Lakeville Area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COWELLS, JESSICA</cp:lastModifiedBy>
  <cp:revision>144</cp:revision>
  <dcterms:created xsi:type="dcterms:W3CDTF">2010-10-18T17:22:58Z</dcterms:created>
  <dcterms:modified xsi:type="dcterms:W3CDTF">2018-10-31T19:29:55Z</dcterms:modified>
</cp:coreProperties>
</file>